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12.xml" ContentType="application/vnd.openxmlformats-officedocument.theme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media/image6.svg" ContentType="image/svg"/>
  <Override PartName="/ppt/media/image25.svg" ContentType="image/svg"/>
  <Override PartName="/ppt/media/image8.svg" ContentType="image/svg"/>
  <Override PartName="/ppt/media/image21.svg" ContentType="image/svg"/>
  <Override PartName="/ppt/media/image4.svg" ContentType="image/svg"/>
  <Override PartName="/ppt/media/image17.svg" ContentType="image/svg"/>
  <Override PartName="/ppt/media/image10.svg" ContentType="image/svg"/>
  <Override PartName="/ppt/media/image19.svg" ContentType="image/svg"/>
  <Override PartName="/ppt/media/image45.svg" ContentType="image/svg"/>
  <Override PartName="/ppt/media/image23.svg" ContentType="image/svg"/>
  <Override PartName="/ppt/media/image27.svg" ContentType="image/svg"/>
  <Override PartName="/ppt/media/image30.svg" ContentType="image/svg"/>
  <Override PartName="/ppt/media/image34.svg" ContentType="image/svg"/>
  <Override PartName="/ppt/media/image32.svg" ContentType="image/svg"/>
  <Override PartName="/ppt/media/image43.svg" ContentType="image/svg"/>
  <Override PartName="/ppt/media/image47.svg" ContentType="image/svg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4630400" cy="8229600"/>
  <p:notesSz cx="8229600" cy="14630400"/>
  <p:embeddedFontLst>
    <p:embeddedFont>
      <p:font typeface="Funnel Sans"/>
      <p:regular r:id="rId24"/>
    </p:embeddedFont>
    <p:embeddedFont>
      <p:font typeface="Mona Sans Semi Bold"/>
    </p:embeddedFont>
    <p:embeddedFont>
      <p:font typeface="Mona Sans Light"/>
    </p:embeddedFont>
    <p:embeddedFont>
      <p:font typeface="Calibri Light"/>
    </p:embeddedFont>
    <p:embeddedFont>
      <p:font typeface="Consolas"/>
      <p:regular r:id="rId25"/>
      <p:bold r:id="rId26"/>
      <p:italic r:id="rId27"/>
      <p:boldItalic r:id="rId28"/>
    </p:embeddedFont>
    <p:embeddedFont>
      <p:font typeface="Microsoft YaHei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font" Target="fonts/Font_1_Funnel_Sans_Regular.fntdata"/><Relationship Id="rId25" Type="http://schemas.openxmlformats.org/officeDocument/2006/relationships/font" Target="fonts/Font_2_Consolas_Regular.fntdata"/><Relationship Id="rId26" Type="http://schemas.openxmlformats.org/officeDocument/2006/relationships/font" Target="fonts/Font_3_Consolas_Bold.fntdata"/><Relationship Id="rId27" Type="http://schemas.openxmlformats.org/officeDocument/2006/relationships/font" Target="fonts/Font_4_Consolas_Italic.fntdata"/><Relationship Id="rId28" Type="http://schemas.openxmlformats.org/officeDocument/2006/relationships/font" Target="fonts/Font_5_Consolas_BoldItalic.fntdata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AC81FE8-D24E-43B3-AE3C-B6268CD917DE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0FD067-990A-4CDD-98DC-A36B4B3F7726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27E6FD-8DCF-4C98-A503-AEE84C21923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01E433-7DC3-4CA1-BAE9-017E4F5D0EF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6D8627-66DA-4DAB-8B80-7B99C403923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654C50-69F2-4E3E-AFFF-AAAFEECF8A97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9BFAF0-8690-4EDE-9F20-F4F606E31D6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9273B3-7C0A-4231-B665-AF43B1535E2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BAF48B-E3AC-472F-B286-BC09C04A0C41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3AB419-7391-4504-93B4-85CBE6D50169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4C134B-D18C-4A1A-B460-6E0EA6A6E579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017BD3-529D-4C49-89ED-94C0D940A3C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00D181-59EA-4C66-B36C-12AA5A8E343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7CEAC7-901F-49D9-AE98-35960ACE8E5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95E160-4689-4757-AEF4-7478DAD6EE98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5924A7-7C07-45A3-898C-2ACBFF1FF6B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32AB2B-2819-417A-8255-16E52890C34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4B9ECF-D12F-4371-A93C-7D8094029AA9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C34063-5E87-41C0-8496-DCD6292CEF20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C7039F-E328-4F1C-941E-BBD7A2694EEF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E848C3-6648-4FCB-8D02-88DC1E4C5A1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image" Target="../media/image31.png"/><Relationship Id="rId4" Type="http://schemas.openxmlformats.org/officeDocument/2006/relationships/image" Target="../media/image32.svg"/><Relationship Id="rId5" Type="http://schemas.openxmlformats.org/officeDocument/2006/relationships/image" Target="../media/image33.png"/><Relationship Id="rId6" Type="http://schemas.openxmlformats.org/officeDocument/2006/relationships/image" Target="../media/image34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svg"/><Relationship Id="rId3" Type="http://schemas.openxmlformats.org/officeDocument/2006/relationships/image" Target="../media/image44.png"/><Relationship Id="rId4" Type="http://schemas.openxmlformats.org/officeDocument/2006/relationships/image" Target="../media/image45.svg"/><Relationship Id="rId5" Type="http://schemas.openxmlformats.org/officeDocument/2006/relationships/image" Target="../media/image46.png"/><Relationship Id="rId6" Type="http://schemas.openxmlformats.org/officeDocument/2006/relationships/image" Target="../media/image47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image" Target="../media/image20.png"/><Relationship Id="rId6" Type="http://schemas.openxmlformats.org/officeDocument/2006/relationships/image" Target="../media/image21.svg"/><Relationship Id="rId7" Type="http://schemas.openxmlformats.org/officeDocument/2006/relationships/image" Target="../media/image22.png"/><Relationship Id="rId8" Type="http://schemas.openxmlformats.org/officeDocument/2006/relationships/image" Target="../media/image23.svg"/><Relationship Id="rId9" Type="http://schemas.openxmlformats.org/officeDocument/2006/relationships/image" Target="../media/image24.png"/><Relationship Id="rId10" Type="http://schemas.openxmlformats.org/officeDocument/2006/relationships/image" Target="../media/image25.svg"/><Relationship Id="rId11" Type="http://schemas.openxmlformats.org/officeDocument/2006/relationships/image" Target="../media/image26.png"/><Relationship Id="rId12" Type="http://schemas.openxmlformats.org/officeDocument/2006/relationships/image" Target="../media/image27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0"/>
          <p:cNvSpPr/>
          <p:nvPr/>
        </p:nvSpPr>
        <p:spPr>
          <a:xfrm>
            <a:off x="793800" y="2374560"/>
            <a:ext cx="558792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Tibeb Skill Marketplace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793800" y="3074040"/>
            <a:ext cx="484164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2"/>
          <p:cNvSpPr/>
          <p:nvPr/>
        </p:nvSpPr>
        <p:spPr>
          <a:xfrm>
            <a:off x="793800" y="368172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Presented by 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3"/>
          <p:cNvSpPr/>
          <p:nvPr/>
        </p:nvSpPr>
        <p:spPr>
          <a:xfrm>
            <a:off x="793800" y="422280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Nahom Mulualem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4"/>
          <p:cNvSpPr/>
          <p:nvPr/>
        </p:nvSpPr>
        <p:spPr>
          <a:xfrm>
            <a:off x="793800" y="460980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Samuel Embaye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5"/>
          <p:cNvSpPr/>
          <p:nvPr/>
        </p:nvSpPr>
        <p:spPr>
          <a:xfrm>
            <a:off x="793800" y="499644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Teame G/her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6"/>
          <p:cNvSpPr/>
          <p:nvPr/>
        </p:nvSpPr>
        <p:spPr>
          <a:xfrm>
            <a:off x="793800" y="553752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Date: January 20, 2026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0"/>
          <p:cNvSpPr/>
          <p:nvPr/>
        </p:nvSpPr>
        <p:spPr>
          <a:xfrm>
            <a:off x="793800" y="655560"/>
            <a:ext cx="1304172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Technology Stack &amp; Tools: Implementation and Reasoning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Text 1"/>
          <p:cNvSpPr/>
          <p:nvPr/>
        </p:nvSpPr>
        <p:spPr>
          <a:xfrm>
            <a:off x="793800" y="229248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selection of technologies for Tibeb was driven by the need for performance, scalability, developer efficiency, and local relevance.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Shape 2"/>
          <p:cNvSpPr/>
          <p:nvPr/>
        </p:nvSpPr>
        <p:spPr>
          <a:xfrm>
            <a:off x="793800" y="2833200"/>
            <a:ext cx="13041720" cy="4199040"/>
          </a:xfrm>
          <a:prstGeom prst="roundRect">
            <a:avLst>
              <a:gd name="adj" fmla="val 1985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Shape 3"/>
          <p:cNvSpPr/>
          <p:nvPr/>
        </p:nvSpPr>
        <p:spPr>
          <a:xfrm>
            <a:off x="801360" y="2840760"/>
            <a:ext cx="4341240" cy="2722680"/>
          </a:xfrm>
          <a:prstGeom prst="roundRect">
            <a:avLst>
              <a:gd name="adj" fmla="val 3060"/>
            </a:avLst>
          </a:prstGeom>
          <a:solidFill>
            <a:srgbClr val="e2e4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Text 4"/>
          <p:cNvSpPr/>
          <p:nvPr/>
        </p:nvSpPr>
        <p:spPr>
          <a:xfrm>
            <a:off x="999720" y="3039120"/>
            <a:ext cx="394452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Frontend: Next.js, Tailwind, React Query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Text 5"/>
          <p:cNvSpPr/>
          <p:nvPr/>
        </p:nvSpPr>
        <p:spPr>
          <a:xfrm>
            <a:off x="999720" y="3778560"/>
            <a:ext cx="3944520" cy="15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Next.js App Router for dynamic routing and SSR (reduced load times). Tailwind for utility-first styling (avoids CSS overhead). React Query for efficient data fetching and caching.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Shape 6"/>
          <p:cNvSpPr/>
          <p:nvPr/>
        </p:nvSpPr>
        <p:spPr>
          <a:xfrm>
            <a:off x="5143680" y="2840760"/>
            <a:ext cx="4341600" cy="2722680"/>
          </a:xfrm>
          <a:prstGeom prst="rect">
            <a:avLst/>
          </a:prstGeom>
          <a:solidFill>
            <a:srgbClr val="e2e4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Shape 7"/>
          <p:cNvSpPr/>
          <p:nvPr/>
        </p:nvSpPr>
        <p:spPr>
          <a:xfrm>
            <a:off x="5143680" y="2840760"/>
            <a:ext cx="21960" cy="2722680"/>
          </a:xfrm>
          <a:prstGeom prst="roundRect">
            <a:avLst>
              <a:gd name="adj" fmla="val 364651"/>
            </a:avLst>
          </a:prstGeom>
          <a:solidFill>
            <a:srgbClr val="c8ca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Text 8"/>
          <p:cNvSpPr/>
          <p:nvPr/>
        </p:nvSpPr>
        <p:spPr>
          <a:xfrm>
            <a:off x="5342040" y="3039120"/>
            <a:ext cx="394488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Backend: Node.js, Express, Prisma, Socket.io, bcrypt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 9"/>
          <p:cNvSpPr/>
          <p:nvPr/>
        </p:nvSpPr>
        <p:spPr>
          <a:xfrm>
            <a:off x="5342040" y="3778560"/>
            <a:ext cx="3944880" cy="15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Node.js for asynchronous operations (scales I/O). Express for robust routing. Prisma for type-safe database interactions. Socket.io for real-time communication. bcrypt for secure password hashing.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Shape 10"/>
          <p:cNvSpPr/>
          <p:nvPr/>
        </p:nvSpPr>
        <p:spPr>
          <a:xfrm>
            <a:off x="9486360" y="2840760"/>
            <a:ext cx="4341600" cy="2722680"/>
          </a:xfrm>
          <a:prstGeom prst="rect">
            <a:avLst/>
          </a:prstGeom>
          <a:solidFill>
            <a:srgbClr val="e2e4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Shape 11"/>
          <p:cNvSpPr/>
          <p:nvPr/>
        </p:nvSpPr>
        <p:spPr>
          <a:xfrm>
            <a:off x="9486360" y="2840760"/>
            <a:ext cx="21960" cy="2722680"/>
          </a:xfrm>
          <a:prstGeom prst="roundRect">
            <a:avLst>
              <a:gd name="adj" fmla="val 364651"/>
            </a:avLst>
          </a:prstGeom>
          <a:solidFill>
            <a:srgbClr val="c8ca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Text 12"/>
          <p:cNvSpPr/>
          <p:nvPr/>
        </p:nvSpPr>
        <p:spPr>
          <a:xfrm>
            <a:off x="9684720" y="3039120"/>
            <a:ext cx="27237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Database: PostgreSQL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Text 13"/>
          <p:cNvSpPr/>
          <p:nvPr/>
        </p:nvSpPr>
        <p:spPr>
          <a:xfrm>
            <a:off x="9684720" y="3468240"/>
            <a:ext cx="394488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Selected for ACID compliance (transactions for contracts)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tsvector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for advanced search capabilities (relevance).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Shape 14"/>
          <p:cNvSpPr/>
          <p:nvPr/>
        </p:nvSpPr>
        <p:spPr>
          <a:xfrm>
            <a:off x="801360" y="5564520"/>
            <a:ext cx="6512760" cy="1459800"/>
          </a:xfrm>
          <a:prstGeom prst="rect">
            <a:avLst/>
          </a:prstGeom>
          <a:solidFill>
            <a:srgbClr val="e2e4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Shape 15"/>
          <p:cNvSpPr/>
          <p:nvPr/>
        </p:nvSpPr>
        <p:spPr>
          <a:xfrm>
            <a:off x="801360" y="5564520"/>
            <a:ext cx="6512760" cy="21960"/>
          </a:xfrm>
          <a:prstGeom prst="roundRect">
            <a:avLst>
              <a:gd name="adj" fmla="val 364651"/>
            </a:avLst>
          </a:prstGeom>
          <a:solidFill>
            <a:srgbClr val="c8ca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Text 16"/>
          <p:cNvSpPr/>
          <p:nvPr/>
        </p:nvSpPr>
        <p:spPr>
          <a:xfrm>
            <a:off x="999720" y="576288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Payments: Chapa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Text 17"/>
          <p:cNvSpPr/>
          <p:nvPr/>
        </p:nvSpPr>
        <p:spPr>
          <a:xfrm>
            <a:off x="999720" y="6192360"/>
            <a:ext cx="611604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Integrated for local ETB currency support and secure escrow functionality (webhook verification).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Shape 18"/>
          <p:cNvSpPr/>
          <p:nvPr/>
        </p:nvSpPr>
        <p:spPr>
          <a:xfrm>
            <a:off x="7315200" y="5564520"/>
            <a:ext cx="6512760" cy="1459800"/>
          </a:xfrm>
          <a:prstGeom prst="rect">
            <a:avLst/>
          </a:prstGeom>
          <a:solidFill>
            <a:srgbClr val="e2e4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Shape 19"/>
          <p:cNvSpPr/>
          <p:nvPr/>
        </p:nvSpPr>
        <p:spPr>
          <a:xfrm>
            <a:off x="7315200" y="5564520"/>
            <a:ext cx="21960" cy="1459800"/>
          </a:xfrm>
          <a:prstGeom prst="roundRect">
            <a:avLst>
              <a:gd name="adj" fmla="val 364651"/>
            </a:avLst>
          </a:prstGeom>
          <a:solidFill>
            <a:srgbClr val="c8ca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Shape 20"/>
          <p:cNvSpPr/>
          <p:nvPr/>
        </p:nvSpPr>
        <p:spPr>
          <a:xfrm>
            <a:off x="7315200" y="5564520"/>
            <a:ext cx="6512760" cy="21960"/>
          </a:xfrm>
          <a:prstGeom prst="roundRect">
            <a:avLst>
              <a:gd name="adj" fmla="val 364651"/>
            </a:avLst>
          </a:prstGeom>
          <a:solidFill>
            <a:srgbClr val="c8ca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Text 21"/>
          <p:cNvSpPr/>
          <p:nvPr/>
        </p:nvSpPr>
        <p:spPr>
          <a:xfrm>
            <a:off x="7513560" y="576288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Tools: Swagger, Git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Text 22"/>
          <p:cNvSpPr/>
          <p:nvPr/>
        </p:nvSpPr>
        <p:spPr>
          <a:xfrm>
            <a:off x="7513560" y="6192360"/>
            <a:ext cx="611604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Swagger for API documentation and testing. Git for version control and collaborative development.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Text 23"/>
          <p:cNvSpPr/>
          <p:nvPr/>
        </p:nvSpPr>
        <p:spPr>
          <a:xfrm>
            <a:off x="793800" y="725652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This stack provides a modern, efficient, and maintainable foundation for the Tibeb Skill Marketplace.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 27"/>
          <p:cNvSpPr/>
          <p:nvPr/>
        </p:nvSpPr>
        <p:spPr>
          <a:xfrm>
            <a:off x="793800" y="1414440"/>
            <a:ext cx="1304172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Database Design &amp; Implementation: The Foundation of Our Platform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 31"/>
          <p:cNvSpPr/>
          <p:nvPr/>
        </p:nvSpPr>
        <p:spPr>
          <a:xfrm>
            <a:off x="793800" y="3051720"/>
            <a:ext cx="130417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Our platform's robustness and scalability are built upon a meticulously designed database, leveraging PostgreSQL with Prisma for schema management and migrations. This section details the core models and the rationale behind their implementation, ensuring data integrity and efficient operations.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Shape 1"/>
          <p:cNvSpPr/>
          <p:nvPr/>
        </p:nvSpPr>
        <p:spPr>
          <a:xfrm>
            <a:off x="793800" y="4227480"/>
            <a:ext cx="4214160" cy="2586240"/>
          </a:xfrm>
          <a:prstGeom prst="roundRect">
            <a:avLst>
              <a:gd name="adj" fmla="val 3222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1" name="Shape 4"/>
          <p:cNvSpPr/>
          <p:nvPr/>
        </p:nvSpPr>
        <p:spPr>
          <a:xfrm>
            <a:off x="999720" y="443340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62" name="Image 6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63520" y="459684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3" name="Text 32"/>
          <p:cNvSpPr/>
          <p:nvPr/>
        </p:nvSpPr>
        <p:spPr>
          <a:xfrm>
            <a:off x="999720" y="5227200"/>
            <a:ext cx="259200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PostgreSQL &amp; Prisma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Text 33"/>
          <p:cNvSpPr/>
          <p:nvPr/>
        </p:nvSpPr>
        <p:spPr>
          <a:xfrm>
            <a:off x="999720" y="5656320"/>
            <a:ext cx="38023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Chosen for its reliability, ACID compliance, and Prisma's type-safe ORM for seamless interaction.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Shape 5"/>
          <p:cNvSpPr/>
          <p:nvPr/>
        </p:nvSpPr>
        <p:spPr>
          <a:xfrm>
            <a:off x="5207400" y="4227480"/>
            <a:ext cx="4214160" cy="2586240"/>
          </a:xfrm>
          <a:prstGeom prst="roundRect">
            <a:avLst>
              <a:gd name="adj" fmla="val 3222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Shape 8"/>
          <p:cNvSpPr/>
          <p:nvPr/>
        </p:nvSpPr>
        <p:spPr>
          <a:xfrm>
            <a:off x="5413320" y="443340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67" name="Image 7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577120" y="459684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Text 34"/>
          <p:cNvSpPr/>
          <p:nvPr/>
        </p:nvSpPr>
        <p:spPr>
          <a:xfrm>
            <a:off x="5413320" y="522720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Schema Migrations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Text 35"/>
          <p:cNvSpPr/>
          <p:nvPr/>
        </p:nvSpPr>
        <p:spPr>
          <a:xfrm>
            <a:off x="5413320" y="5656320"/>
            <a:ext cx="38023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Managed via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npx prisma migrate deploy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for version control and consistent database evolution.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Shape 9"/>
          <p:cNvSpPr/>
          <p:nvPr/>
        </p:nvSpPr>
        <p:spPr>
          <a:xfrm>
            <a:off x="9621360" y="4227480"/>
            <a:ext cx="4214160" cy="2586240"/>
          </a:xfrm>
          <a:prstGeom prst="roundRect">
            <a:avLst>
              <a:gd name="adj" fmla="val 3222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Shape 12"/>
          <p:cNvSpPr/>
          <p:nvPr/>
        </p:nvSpPr>
        <p:spPr>
          <a:xfrm>
            <a:off x="9827280" y="443340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72" name="Image 8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990720" y="459684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Text 36"/>
          <p:cNvSpPr/>
          <p:nvPr/>
        </p:nvSpPr>
        <p:spPr>
          <a:xfrm>
            <a:off x="9827280" y="522720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Data Integrity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Text 37"/>
          <p:cNvSpPr/>
          <p:nvPr/>
        </p:nvSpPr>
        <p:spPr>
          <a:xfrm>
            <a:off x="9827280" y="5656320"/>
            <a:ext cx="38023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Enforced through relational foreign keys, enums, and unique constraints.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 38"/>
          <p:cNvSpPr/>
          <p:nvPr/>
        </p:nvSpPr>
        <p:spPr>
          <a:xfrm>
            <a:off x="793800" y="681120"/>
            <a:ext cx="701640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Prisma Schema: Core Models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 39"/>
          <p:cNvSpPr/>
          <p:nvPr/>
        </p:nvSpPr>
        <p:spPr>
          <a:xfrm>
            <a:off x="793800" y="169812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heart of our database lies in its interconnected models, each designed to represent a key entity within the platform. These models ensure a structured and efficient data flow.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Shape 13"/>
          <p:cNvSpPr/>
          <p:nvPr/>
        </p:nvSpPr>
        <p:spPr>
          <a:xfrm>
            <a:off x="793800" y="2854080"/>
            <a:ext cx="6421320" cy="2098080"/>
          </a:xfrm>
          <a:prstGeom prst="roundRect">
            <a:avLst>
              <a:gd name="adj" fmla="val 5227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Shape 17"/>
          <p:cNvSpPr/>
          <p:nvPr/>
        </p:nvSpPr>
        <p:spPr>
          <a:xfrm>
            <a:off x="793800" y="2831040"/>
            <a:ext cx="6421320" cy="9036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Shape 24"/>
          <p:cNvSpPr/>
          <p:nvPr/>
        </p:nvSpPr>
        <p:spPr>
          <a:xfrm>
            <a:off x="3707280" y="2556360"/>
            <a:ext cx="594360" cy="594360"/>
          </a:xfrm>
          <a:prstGeom prst="roundRect">
            <a:avLst>
              <a:gd name="adj" fmla="val 153600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Text 40"/>
          <p:cNvSpPr/>
          <p:nvPr/>
        </p:nvSpPr>
        <p:spPr>
          <a:xfrm>
            <a:off x="3885840" y="2705040"/>
            <a:ext cx="23688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ffffff"/>
                </a:solidFill>
                <a:effectLst/>
                <a:uFillTx/>
                <a:latin typeface="Mona Sans Semi Bold"/>
                <a:ea typeface="Mona Sans Semi Bold"/>
              </a:rPr>
              <a:t>1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Text 41"/>
          <p:cNvSpPr/>
          <p:nvPr/>
        </p:nvSpPr>
        <p:spPr>
          <a:xfrm>
            <a:off x="1014840" y="335016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User Model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Text 42"/>
          <p:cNvSpPr/>
          <p:nvPr/>
        </p:nvSpPr>
        <p:spPr>
          <a:xfrm>
            <a:off x="1014840" y="3779280"/>
            <a:ext cx="597888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Central to the platform,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id @default(uuid())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email @unique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password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role enum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skills String[]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relations to jobs/proposals.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Shape 25"/>
          <p:cNvSpPr/>
          <p:nvPr/>
        </p:nvSpPr>
        <p:spPr>
          <a:xfrm>
            <a:off x="7414200" y="2854080"/>
            <a:ext cx="6421320" cy="2098080"/>
          </a:xfrm>
          <a:prstGeom prst="roundRect">
            <a:avLst>
              <a:gd name="adj" fmla="val 5227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Shape 26"/>
          <p:cNvSpPr/>
          <p:nvPr/>
        </p:nvSpPr>
        <p:spPr>
          <a:xfrm>
            <a:off x="7414200" y="2831040"/>
            <a:ext cx="6421320" cy="9036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5" name="Shape 28"/>
          <p:cNvSpPr/>
          <p:nvPr/>
        </p:nvSpPr>
        <p:spPr>
          <a:xfrm>
            <a:off x="10327680" y="2556360"/>
            <a:ext cx="594360" cy="594360"/>
          </a:xfrm>
          <a:prstGeom prst="roundRect">
            <a:avLst>
              <a:gd name="adj" fmla="val 153600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Text 43"/>
          <p:cNvSpPr/>
          <p:nvPr/>
        </p:nvSpPr>
        <p:spPr>
          <a:xfrm>
            <a:off x="10506600" y="2705040"/>
            <a:ext cx="23688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ffffff"/>
                </a:solidFill>
                <a:effectLst/>
                <a:uFillTx/>
                <a:latin typeface="Mona Sans Semi Bold"/>
                <a:ea typeface="Mona Sans Semi Bold"/>
              </a:rPr>
              <a:t>2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Text 44"/>
          <p:cNvSpPr/>
          <p:nvPr/>
        </p:nvSpPr>
        <p:spPr>
          <a:xfrm>
            <a:off x="7635600" y="335016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 Model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Text 45"/>
          <p:cNvSpPr/>
          <p:nvPr/>
        </p:nvSpPr>
        <p:spPr>
          <a:xfrm>
            <a:off x="7635600" y="3779280"/>
            <a:ext cx="597888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Defines job postings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title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description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budget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status enum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(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DRAFT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OPEN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etc.),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clientId FK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to User, proposals relation,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searchVector tsvector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Shape 29"/>
          <p:cNvSpPr/>
          <p:nvPr/>
        </p:nvSpPr>
        <p:spPr>
          <a:xfrm>
            <a:off x="793800" y="5449320"/>
            <a:ext cx="6421320" cy="2098080"/>
          </a:xfrm>
          <a:prstGeom prst="roundRect">
            <a:avLst>
              <a:gd name="adj" fmla="val 5227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Shape 30"/>
          <p:cNvSpPr/>
          <p:nvPr/>
        </p:nvSpPr>
        <p:spPr>
          <a:xfrm>
            <a:off x="793800" y="5426280"/>
            <a:ext cx="6421320" cy="9036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Shape 31"/>
          <p:cNvSpPr/>
          <p:nvPr/>
        </p:nvSpPr>
        <p:spPr>
          <a:xfrm>
            <a:off x="3707280" y="5151600"/>
            <a:ext cx="594360" cy="594360"/>
          </a:xfrm>
          <a:prstGeom prst="roundRect">
            <a:avLst>
              <a:gd name="adj" fmla="val 153600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Text 46"/>
          <p:cNvSpPr/>
          <p:nvPr/>
        </p:nvSpPr>
        <p:spPr>
          <a:xfrm>
            <a:off x="3885840" y="5300280"/>
            <a:ext cx="23688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ffffff"/>
                </a:solidFill>
                <a:effectLst/>
                <a:uFillTx/>
                <a:latin typeface="Mona Sans Semi Bold"/>
                <a:ea typeface="Mona Sans Semi Bold"/>
              </a:rPr>
              <a:t>3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Text 47"/>
          <p:cNvSpPr/>
          <p:nvPr/>
        </p:nvSpPr>
        <p:spPr>
          <a:xfrm>
            <a:off x="1014840" y="594540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Proposal Model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Text 48"/>
          <p:cNvSpPr/>
          <p:nvPr/>
        </p:nvSpPr>
        <p:spPr>
          <a:xfrm>
            <a:off x="1014840" y="6374520"/>
            <a:ext cx="597888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Captures freelancer proposals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message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proposedAmount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status enum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jobId FK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freelancerId FK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@@unique([jobId, freelancerId])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Shape 32"/>
          <p:cNvSpPr/>
          <p:nvPr/>
        </p:nvSpPr>
        <p:spPr>
          <a:xfrm>
            <a:off x="7414200" y="5449320"/>
            <a:ext cx="6421320" cy="2098080"/>
          </a:xfrm>
          <a:prstGeom prst="roundRect">
            <a:avLst>
              <a:gd name="adj" fmla="val 5227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Shape 33"/>
          <p:cNvSpPr/>
          <p:nvPr/>
        </p:nvSpPr>
        <p:spPr>
          <a:xfrm>
            <a:off x="7414200" y="5426280"/>
            <a:ext cx="6421320" cy="9036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Shape 34"/>
          <p:cNvSpPr/>
          <p:nvPr/>
        </p:nvSpPr>
        <p:spPr>
          <a:xfrm>
            <a:off x="10327680" y="5151600"/>
            <a:ext cx="594360" cy="594360"/>
          </a:xfrm>
          <a:prstGeom prst="roundRect">
            <a:avLst>
              <a:gd name="adj" fmla="val 153600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Text 49"/>
          <p:cNvSpPr/>
          <p:nvPr/>
        </p:nvSpPr>
        <p:spPr>
          <a:xfrm>
            <a:off x="10506600" y="5300280"/>
            <a:ext cx="23688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ffffff"/>
                </a:solidFill>
                <a:effectLst/>
                <a:uFillTx/>
                <a:latin typeface="Mona Sans Semi Bold"/>
                <a:ea typeface="Mona Sans Semi Bold"/>
              </a:rPr>
              <a:t>4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Text 50"/>
          <p:cNvSpPr/>
          <p:nvPr/>
        </p:nvSpPr>
        <p:spPr>
          <a:xfrm>
            <a:off x="7635600" y="594540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Contract Model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Text 51"/>
          <p:cNvSpPr/>
          <p:nvPr/>
        </p:nvSpPr>
        <p:spPr>
          <a:xfrm>
            <a:off x="7635600" y="6374520"/>
            <a:ext cx="597888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Formalizes agreements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jobId @unique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proposalId @unique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status enum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agreedAmount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 52"/>
          <p:cNvSpPr/>
          <p:nvPr/>
        </p:nvSpPr>
        <p:spPr>
          <a:xfrm>
            <a:off x="793800" y="1679040"/>
            <a:ext cx="857448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Prisma Schema: Supporting Models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Text 53"/>
          <p:cNvSpPr/>
          <p:nvPr/>
        </p:nvSpPr>
        <p:spPr>
          <a:xfrm>
            <a:off x="793800" y="269568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Beyond the core, several supporting models enhance platform functionality, from communication to financial transactions and user profiles.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Text 54"/>
          <p:cNvSpPr/>
          <p:nvPr/>
        </p:nvSpPr>
        <p:spPr>
          <a:xfrm>
            <a:off x="793800" y="3415320"/>
            <a:ext cx="627840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Message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Facilitates communication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senderId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receiverId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content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optional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/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contractId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isRead @default(false)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 Relations to User, Job, Contract.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Text 55"/>
          <p:cNvSpPr/>
          <p:nvPr/>
        </p:nvSpPr>
        <p:spPr>
          <a:xfrm>
            <a:off x="793800" y="443736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Notification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Manages user alerts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userId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type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message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isRead @default(false)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 Relation to User.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Text 56"/>
          <p:cNvSpPr/>
          <p:nvPr/>
        </p:nvSpPr>
        <p:spPr>
          <a:xfrm>
            <a:off x="793800" y="514188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Wallet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Handles user finances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userId @unique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balance @default(0)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transactions relation.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Text 57"/>
          <p:cNvSpPr/>
          <p:nvPr/>
        </p:nvSpPr>
        <p:spPr>
          <a:xfrm>
            <a:off x="793800" y="584604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Transaction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Records all financial movements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walletId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amount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type enum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(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CREDIT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DEBIT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),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createdAt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Text 58"/>
          <p:cNvSpPr/>
          <p:nvPr/>
        </p:nvSpPr>
        <p:spPr>
          <a:xfrm>
            <a:off x="7565040" y="341532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Portfolio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Allows freelancers to showcase work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userId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title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description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optional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imageUrl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/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projectUrl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 Relation to User.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Text 59"/>
          <p:cNvSpPr/>
          <p:nvPr/>
        </p:nvSpPr>
        <p:spPr>
          <a:xfrm>
            <a:off x="7565040" y="411984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Skill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Tracks user skills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name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userId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 Relation to User.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Text 60"/>
          <p:cNvSpPr/>
          <p:nvPr/>
        </p:nvSpPr>
        <p:spPr>
          <a:xfrm>
            <a:off x="7565040" y="482400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Review Model: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Manages feedback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reviewerId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revieweeId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rating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comment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 Relations to Job, User.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61"/>
          <p:cNvSpPr/>
          <p:nvPr/>
        </p:nvSpPr>
        <p:spPr>
          <a:xfrm>
            <a:off x="793800" y="1246680"/>
            <a:ext cx="997956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Implementation Reasoning &amp; Interactions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Text 62"/>
          <p:cNvSpPr/>
          <p:nvPr/>
        </p:nvSpPr>
        <p:spPr>
          <a:xfrm>
            <a:off x="793800" y="226368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Our database design prioritizes data integrity, consistency, and efficient querying. Key mechanisms ensure robust and reliable operations.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Text 63"/>
          <p:cNvSpPr/>
          <p:nvPr/>
        </p:nvSpPr>
        <p:spPr>
          <a:xfrm>
            <a:off x="793800" y="2804400"/>
            <a:ext cx="197280" cy="2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01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Shape 16"/>
          <p:cNvSpPr/>
          <p:nvPr/>
        </p:nvSpPr>
        <p:spPr>
          <a:xfrm>
            <a:off x="793800" y="3118680"/>
            <a:ext cx="42141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Text 64"/>
          <p:cNvSpPr/>
          <p:nvPr/>
        </p:nvSpPr>
        <p:spPr>
          <a:xfrm>
            <a:off x="793800" y="3263760"/>
            <a:ext cx="27993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Relational Foreign Keys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Text 65"/>
          <p:cNvSpPr/>
          <p:nvPr/>
        </p:nvSpPr>
        <p:spPr>
          <a:xfrm>
            <a:off x="793800" y="3692880"/>
            <a:ext cx="421416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Enforce ownership and relationships (e.g.,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 clientId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references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User id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), preventing orphaned records.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 66"/>
          <p:cNvSpPr/>
          <p:nvPr/>
        </p:nvSpPr>
        <p:spPr>
          <a:xfrm>
            <a:off x="5207400" y="2804400"/>
            <a:ext cx="197280" cy="2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02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Shape 21"/>
          <p:cNvSpPr/>
          <p:nvPr/>
        </p:nvSpPr>
        <p:spPr>
          <a:xfrm>
            <a:off x="5207400" y="3118680"/>
            <a:ext cx="42141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Text 67"/>
          <p:cNvSpPr/>
          <p:nvPr/>
        </p:nvSpPr>
        <p:spPr>
          <a:xfrm>
            <a:off x="5207400" y="3263760"/>
            <a:ext cx="35823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Enums for State Management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Text 68"/>
          <p:cNvSpPr/>
          <p:nvPr/>
        </p:nvSpPr>
        <p:spPr>
          <a:xfrm>
            <a:off x="5207400" y="3692880"/>
            <a:ext cx="421416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Prevent invalid states by restricting values (e.g., backend checks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JobStatus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before updates).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Text 69"/>
          <p:cNvSpPr/>
          <p:nvPr/>
        </p:nvSpPr>
        <p:spPr>
          <a:xfrm>
            <a:off x="9621360" y="2804400"/>
            <a:ext cx="197280" cy="2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03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Shape 35"/>
          <p:cNvSpPr/>
          <p:nvPr/>
        </p:nvSpPr>
        <p:spPr>
          <a:xfrm>
            <a:off x="9621360" y="3118680"/>
            <a:ext cx="42141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Text 70"/>
          <p:cNvSpPr/>
          <p:nvPr/>
        </p:nvSpPr>
        <p:spPr>
          <a:xfrm>
            <a:off x="9621360" y="326376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Unique Constraints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Text 71"/>
          <p:cNvSpPr/>
          <p:nvPr/>
        </p:nvSpPr>
        <p:spPr>
          <a:xfrm>
            <a:off x="9621360" y="3692880"/>
            <a:ext cx="421416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Block duplicates (e.g.,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Proposal @@unique([jobId, freelancerId])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ensures one proposal per freelancer per job).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Text 72"/>
          <p:cNvSpPr/>
          <p:nvPr/>
        </p:nvSpPr>
        <p:spPr>
          <a:xfrm>
            <a:off x="793800" y="4992840"/>
            <a:ext cx="197280" cy="2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04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Shape 36"/>
          <p:cNvSpPr/>
          <p:nvPr/>
        </p:nvSpPr>
        <p:spPr>
          <a:xfrm>
            <a:off x="793800" y="5307120"/>
            <a:ext cx="64209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Text 73"/>
          <p:cNvSpPr/>
          <p:nvPr/>
        </p:nvSpPr>
        <p:spPr>
          <a:xfrm>
            <a:off x="793800" y="545184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Full-Text Search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Text 74"/>
          <p:cNvSpPr/>
          <p:nvPr/>
        </p:nvSpPr>
        <p:spPr>
          <a:xfrm>
            <a:off x="793800" y="5881320"/>
            <a:ext cx="642096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tsvector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generated on save for efficient job searching: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@@generated(to_tsvector('english', title || ' ' || description))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Text 75"/>
          <p:cNvSpPr/>
          <p:nvPr/>
        </p:nvSpPr>
        <p:spPr>
          <a:xfrm>
            <a:off x="7414200" y="4992840"/>
            <a:ext cx="197280" cy="2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05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Shape 37"/>
          <p:cNvSpPr/>
          <p:nvPr/>
        </p:nvSpPr>
        <p:spPr>
          <a:xfrm>
            <a:off x="7414200" y="5307120"/>
            <a:ext cx="642132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Text 76"/>
          <p:cNvSpPr/>
          <p:nvPr/>
        </p:nvSpPr>
        <p:spPr>
          <a:xfrm>
            <a:off x="7414200" y="5451840"/>
            <a:ext cx="248040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Atomic Transactions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Text 77"/>
          <p:cNvSpPr/>
          <p:nvPr/>
        </p:nvSpPr>
        <p:spPr>
          <a:xfrm>
            <a:off x="7414200" y="5881320"/>
            <a:ext cx="64213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Utilize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prisma.$transaction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for critical operations like proposal acceptance (updating proposal, creating contract, updating job) to prevent partial states in concurrent requests.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 78"/>
          <p:cNvSpPr/>
          <p:nvPr/>
        </p:nvSpPr>
        <p:spPr>
          <a:xfrm>
            <a:off x="2334600" y="378720"/>
            <a:ext cx="767520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51"/>
              </a:lnSpc>
              <a:tabLst>
                <a:tab algn="l" pos="0"/>
              </a:tabLst>
            </a:pPr>
            <a:r>
              <a:rPr lang="en-US" sz="27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Backend Implementation Details: Architecture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Text 79"/>
          <p:cNvSpPr/>
          <p:nvPr/>
        </p:nvSpPr>
        <p:spPr>
          <a:xfrm>
            <a:off x="2334600" y="1085040"/>
            <a:ext cx="996048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Our backend, built with Node.js and Express, follows a modular and scalable architecture. This structure ensures clear separation of concerns, maintainability, and efficient request handling.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4" name="Image 9" descr="preencoded.png"/>
          <p:cNvPicPr/>
          <p:nvPr/>
        </p:nvPicPr>
        <p:blipFill>
          <a:blip r:embed="rId1"/>
          <a:stretch/>
        </p:blipFill>
        <p:spPr>
          <a:xfrm>
            <a:off x="2334600" y="168084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5" name="Text 80"/>
          <p:cNvSpPr/>
          <p:nvPr/>
        </p:nvSpPr>
        <p:spPr>
          <a:xfrm>
            <a:off x="3161160" y="181872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Request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Text 81"/>
          <p:cNvSpPr/>
          <p:nvPr/>
        </p:nvSpPr>
        <p:spPr>
          <a:xfrm>
            <a:off x="3161160" y="211644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Initiated by the client.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7" name="Image 10" descr="preencoded.png"/>
          <p:cNvPicPr/>
          <p:nvPr/>
        </p:nvPicPr>
        <p:blipFill>
          <a:blip r:embed="rId2"/>
          <a:stretch/>
        </p:blipFill>
        <p:spPr>
          <a:xfrm>
            <a:off x="2334600" y="250740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Text 82"/>
          <p:cNvSpPr/>
          <p:nvPr/>
        </p:nvSpPr>
        <p:spPr>
          <a:xfrm>
            <a:off x="3161160" y="264528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Express Router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Text 83"/>
          <p:cNvSpPr/>
          <p:nvPr/>
        </p:nvSpPr>
        <p:spPr>
          <a:xfrm>
            <a:off x="3161160" y="294336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Directs the request to the appropriate handler.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0" name="Image 11" descr="preencoded.png"/>
          <p:cNvPicPr/>
          <p:nvPr/>
        </p:nvPicPr>
        <p:blipFill>
          <a:blip r:embed="rId3"/>
          <a:stretch/>
        </p:blipFill>
        <p:spPr>
          <a:xfrm>
            <a:off x="2334600" y="333432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1" name="Text 84"/>
          <p:cNvSpPr/>
          <p:nvPr/>
        </p:nvSpPr>
        <p:spPr>
          <a:xfrm>
            <a:off x="3161160" y="347220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Middleware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Text 85"/>
          <p:cNvSpPr/>
          <p:nvPr/>
        </p:nvSpPr>
        <p:spPr>
          <a:xfrm>
            <a:off x="3161160" y="376992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Handles authentication, authorization (role checks), and other pre-processing.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3" name="Image 12" descr="preencoded.png"/>
          <p:cNvPicPr/>
          <p:nvPr/>
        </p:nvPicPr>
        <p:blipFill>
          <a:blip r:embed="rId4"/>
          <a:stretch/>
        </p:blipFill>
        <p:spPr>
          <a:xfrm>
            <a:off x="2334600" y="416124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Text 86"/>
          <p:cNvSpPr/>
          <p:nvPr/>
        </p:nvSpPr>
        <p:spPr>
          <a:xfrm>
            <a:off x="3161160" y="429876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Controller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Text 87"/>
          <p:cNvSpPr/>
          <p:nvPr/>
        </p:nvSpPr>
        <p:spPr>
          <a:xfrm>
            <a:off x="3161160" y="459684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Parses HTTP requests and delegates to services.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6" name="Image 13" descr="preencoded.png"/>
          <p:cNvPicPr/>
          <p:nvPr/>
        </p:nvPicPr>
        <p:blipFill>
          <a:blip r:embed="rId5"/>
          <a:stretch/>
        </p:blipFill>
        <p:spPr>
          <a:xfrm>
            <a:off x="2334600" y="498780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Text 88"/>
          <p:cNvSpPr/>
          <p:nvPr/>
        </p:nvSpPr>
        <p:spPr>
          <a:xfrm>
            <a:off x="3161160" y="512568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Service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Text 89"/>
          <p:cNvSpPr/>
          <p:nvPr/>
        </p:nvSpPr>
        <p:spPr>
          <a:xfrm>
            <a:off x="3161160" y="542340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Encapsulates business logic and interacts with the database.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9" name="Image 14" descr="preencoded.png"/>
          <p:cNvPicPr/>
          <p:nvPr/>
        </p:nvPicPr>
        <p:blipFill>
          <a:blip r:embed="rId6"/>
          <a:stretch/>
        </p:blipFill>
        <p:spPr>
          <a:xfrm>
            <a:off x="2334600" y="581472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0" name="Text 90"/>
          <p:cNvSpPr/>
          <p:nvPr/>
        </p:nvSpPr>
        <p:spPr>
          <a:xfrm>
            <a:off x="3161160" y="595224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Prisma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Text 91"/>
          <p:cNvSpPr/>
          <p:nvPr/>
        </p:nvSpPr>
        <p:spPr>
          <a:xfrm>
            <a:off x="3161160" y="625032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ORM for database operations.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2" name="Image 15" descr="preencoded.png"/>
          <p:cNvPicPr/>
          <p:nvPr/>
        </p:nvPicPr>
        <p:blipFill>
          <a:blip r:embed="rId7"/>
          <a:stretch/>
        </p:blipFill>
        <p:spPr>
          <a:xfrm>
            <a:off x="2334600" y="6641280"/>
            <a:ext cx="687960" cy="82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3" name="Text 92"/>
          <p:cNvSpPr/>
          <p:nvPr/>
        </p:nvSpPr>
        <p:spPr>
          <a:xfrm>
            <a:off x="3161160" y="6779160"/>
            <a:ext cx="17215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Response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Text 93"/>
          <p:cNvSpPr/>
          <p:nvPr/>
        </p:nvSpPr>
        <p:spPr>
          <a:xfrm>
            <a:off x="3161160" y="7077240"/>
            <a:ext cx="91335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Data returned to the client.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Text 94"/>
          <p:cNvSpPr/>
          <p:nvPr/>
        </p:nvSpPr>
        <p:spPr>
          <a:xfrm>
            <a:off x="2334600" y="7623360"/>
            <a:ext cx="99604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project is organized into modular folders: </a:t>
            </a:r>
            <a:r>
              <a:rPr lang="en-US" sz="10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config</a:t>
            </a: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(db.ts, socket.ts), </a:t>
            </a:r>
            <a:r>
              <a:rPr lang="en-US" sz="10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middleware</a:t>
            </a: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(auth.ts), </a:t>
            </a:r>
            <a:r>
              <a:rPr lang="en-US" sz="10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services</a:t>
            </a: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(jobService.ts), </a:t>
            </a:r>
            <a:r>
              <a:rPr lang="en-US" sz="10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routes</a:t>
            </a: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(jobs.ts), and </a:t>
            </a:r>
            <a:r>
              <a:rPr lang="en-US" sz="10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server.ts</a:t>
            </a: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 95"/>
          <p:cNvSpPr/>
          <p:nvPr/>
        </p:nvSpPr>
        <p:spPr>
          <a:xfrm>
            <a:off x="793800" y="756000"/>
            <a:ext cx="1304172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Backend Implementation Details: Configuration &amp; Middleware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Text 96"/>
          <p:cNvSpPr/>
          <p:nvPr/>
        </p:nvSpPr>
        <p:spPr>
          <a:xfrm>
            <a:off x="793800" y="239328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Robust configuration and middleware are crucial for secure and efficient backend operations, managing database connections, real-time communication, and request validation.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Text 97"/>
          <p:cNvSpPr/>
          <p:nvPr/>
        </p:nvSpPr>
        <p:spPr>
          <a:xfrm>
            <a:off x="793800" y="3449880"/>
            <a:ext cx="331344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23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Config Implementation</a:t>
            </a:r>
            <a:endParaRPr lang="en-US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Text 98"/>
          <p:cNvSpPr/>
          <p:nvPr/>
        </p:nvSpPr>
        <p:spPr>
          <a:xfrm>
            <a:off x="793800" y="402012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db.ts: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Exports a singleton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PrismaClient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instance, ensuring efficient connection pooling to the PostgreSQL database.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Text 99"/>
          <p:cNvSpPr/>
          <p:nvPr/>
        </p:nvSpPr>
        <p:spPr>
          <a:xfrm>
            <a:off x="793800" y="4724640"/>
            <a:ext cx="6278400" cy="12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socket.ts: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Configures Socket.io for real-time communication. It integrates JWT for socket authentication and uses rooms for scoped message broadcasting, ensuring secure and targeted updates.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Text 100"/>
          <p:cNvSpPr/>
          <p:nvPr/>
        </p:nvSpPr>
        <p:spPr>
          <a:xfrm>
            <a:off x="7565040" y="3449880"/>
            <a:ext cx="401940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23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Middleware Implementation</a:t>
            </a:r>
            <a:endParaRPr lang="en-US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Text 101"/>
          <p:cNvSpPr/>
          <p:nvPr/>
        </p:nvSpPr>
        <p:spPr>
          <a:xfrm>
            <a:off x="7565040" y="402012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auth.ts: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Verifies JWT tokens from request headers, attaching decoded user information (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req.user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) for subsequent processing.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Text 102"/>
          <p:cNvSpPr/>
          <p:nvPr/>
        </p:nvSpPr>
        <p:spPr>
          <a:xfrm>
            <a:off x="7565040" y="472464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roleMiddleware: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Checks if the authenticated user's role is authorized for the requested action, throwing an error if forbidden.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Text 103"/>
          <p:cNvSpPr/>
          <p:nvPr/>
        </p:nvSpPr>
        <p:spPr>
          <a:xfrm>
            <a:off x="7565040" y="5429160"/>
            <a:ext cx="627840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upload.ts: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Utilizes Multer for secure file uploads (avatars, portfolios). It configures storage, generates unique filenames, and filters file types (e.g., only images) with size limits.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Text 104"/>
          <p:cNvSpPr/>
          <p:nvPr/>
        </p:nvSpPr>
        <p:spPr>
          <a:xfrm>
            <a:off x="7565040" y="6451200"/>
            <a:ext cx="627840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errorHandler.ts: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A global middleware that catches errors, logs them, and sends a standardized JSON error response to the client, improving API consistency.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 105"/>
          <p:cNvSpPr/>
          <p:nvPr/>
        </p:nvSpPr>
        <p:spPr>
          <a:xfrm>
            <a:off x="793800" y="1253880"/>
            <a:ext cx="1136376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Backend Implementation Details: Core Services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Text 106"/>
          <p:cNvSpPr/>
          <p:nvPr/>
        </p:nvSpPr>
        <p:spPr>
          <a:xfrm>
            <a:off x="793800" y="227052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Our services layer encapsulates the business logic, interacting with Prisma to perform database operations and enforce application rules. This modular approach ensures maintainability and testability.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Shape 38"/>
          <p:cNvSpPr/>
          <p:nvPr/>
        </p:nvSpPr>
        <p:spPr>
          <a:xfrm>
            <a:off x="793800" y="3129120"/>
            <a:ext cx="6421320" cy="1823040"/>
          </a:xfrm>
          <a:prstGeom prst="roundRect">
            <a:avLst>
              <a:gd name="adj" fmla="val 60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9" name="Shape 39"/>
          <p:cNvSpPr/>
          <p:nvPr/>
        </p:nvSpPr>
        <p:spPr>
          <a:xfrm>
            <a:off x="770760" y="3129120"/>
            <a:ext cx="90360" cy="182304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Text 107"/>
          <p:cNvSpPr/>
          <p:nvPr/>
        </p:nvSpPr>
        <p:spPr>
          <a:xfrm>
            <a:off x="1083600" y="335016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authService.ts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Text 108"/>
          <p:cNvSpPr/>
          <p:nvPr/>
        </p:nvSpPr>
        <p:spPr>
          <a:xfrm>
            <a:off x="1083600" y="3779280"/>
            <a:ext cx="59101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Handles user registration (hashing passwords with bcrypt, creating user records), login (comparing passwords, issuing JWT tokens), and token management.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Shape 40"/>
          <p:cNvSpPr/>
          <p:nvPr/>
        </p:nvSpPr>
        <p:spPr>
          <a:xfrm>
            <a:off x="7414200" y="3129120"/>
            <a:ext cx="6421320" cy="1823040"/>
          </a:xfrm>
          <a:prstGeom prst="roundRect">
            <a:avLst>
              <a:gd name="adj" fmla="val 60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3" name="Shape 41"/>
          <p:cNvSpPr/>
          <p:nvPr/>
        </p:nvSpPr>
        <p:spPr>
          <a:xfrm>
            <a:off x="7391520" y="3129120"/>
            <a:ext cx="90360" cy="182304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Text 109"/>
          <p:cNvSpPr/>
          <p:nvPr/>
        </p:nvSpPr>
        <p:spPr>
          <a:xfrm>
            <a:off x="7704000" y="335016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jobService.ts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Text 110"/>
          <p:cNvSpPr/>
          <p:nvPr/>
        </p:nvSpPr>
        <p:spPr>
          <a:xfrm>
            <a:off x="7704000" y="3779280"/>
            <a:ext cx="59101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Manages job lifecycle: creating jobs (validating client role, setting DRAFT status), publishing jobs (updating status to OPEN), and searching jobs using full-text search queries.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Shape 42"/>
          <p:cNvSpPr/>
          <p:nvPr/>
        </p:nvSpPr>
        <p:spPr>
          <a:xfrm>
            <a:off x="793800" y="5151600"/>
            <a:ext cx="6421320" cy="1823040"/>
          </a:xfrm>
          <a:prstGeom prst="roundRect">
            <a:avLst>
              <a:gd name="adj" fmla="val 60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Shape 43"/>
          <p:cNvSpPr/>
          <p:nvPr/>
        </p:nvSpPr>
        <p:spPr>
          <a:xfrm>
            <a:off x="770760" y="5151600"/>
            <a:ext cx="90360" cy="182304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Text 111"/>
          <p:cNvSpPr/>
          <p:nvPr/>
        </p:nvSpPr>
        <p:spPr>
          <a:xfrm>
            <a:off x="1083600" y="537264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proposalService.ts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Text 112"/>
          <p:cNvSpPr/>
          <p:nvPr/>
        </p:nvSpPr>
        <p:spPr>
          <a:xfrm>
            <a:off x="1083600" y="5802120"/>
            <a:ext cx="59101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Facilitates proposal submission (checking job status, ensuring uniqueness) and acceptance (atomically updating proposal, creating contract, and updating job status via transactions).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Shape 44"/>
          <p:cNvSpPr/>
          <p:nvPr/>
        </p:nvSpPr>
        <p:spPr>
          <a:xfrm>
            <a:off x="7414200" y="5151600"/>
            <a:ext cx="6421320" cy="1823040"/>
          </a:xfrm>
          <a:prstGeom prst="roundRect">
            <a:avLst>
              <a:gd name="adj" fmla="val 601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Shape 45"/>
          <p:cNvSpPr/>
          <p:nvPr/>
        </p:nvSpPr>
        <p:spPr>
          <a:xfrm>
            <a:off x="7391520" y="5151600"/>
            <a:ext cx="90360" cy="1823040"/>
          </a:xfrm>
          <a:prstGeom prst="roundRect">
            <a:avLst>
              <a:gd name="adj" fmla="val 91163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2" name="Text 113"/>
          <p:cNvSpPr/>
          <p:nvPr/>
        </p:nvSpPr>
        <p:spPr>
          <a:xfrm>
            <a:off x="7704000" y="537264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paymentService.ts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Text 114"/>
          <p:cNvSpPr/>
          <p:nvPr/>
        </p:nvSpPr>
        <p:spPr>
          <a:xfrm>
            <a:off x="7704000" y="5802120"/>
            <a:ext cx="591012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Integrates with Chapa API for escrow initialization and verification. It generates transaction references, handles callback URLs, and updates user wallets based on payment status.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 115"/>
          <p:cNvSpPr/>
          <p:nvPr/>
        </p:nvSpPr>
        <p:spPr>
          <a:xfrm>
            <a:off x="793800" y="1679040"/>
            <a:ext cx="1292220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Backend Implementation Details: Supporting Services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Text 116"/>
          <p:cNvSpPr/>
          <p:nvPr/>
        </p:nvSpPr>
        <p:spPr>
          <a:xfrm>
            <a:off x="793800" y="269568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Additional services provide essential functionalities, from real-time messaging and notifications to user profile management and administrative controls.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Text 117"/>
          <p:cNvSpPr/>
          <p:nvPr/>
        </p:nvSpPr>
        <p:spPr>
          <a:xfrm>
            <a:off x="793800" y="373284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messagingService.ts: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Creates and emits messages in real-time to relevant job or contract rooms via Socket.io.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Text 118"/>
          <p:cNvSpPr/>
          <p:nvPr/>
        </p:nvSpPr>
        <p:spPr>
          <a:xfrm>
            <a:off x="793800" y="443736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notificationService.ts: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Creates and emits notifications to specific users, ensuring timely alerts for important events.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Text 119"/>
          <p:cNvSpPr/>
          <p:nvPr/>
        </p:nvSpPr>
        <p:spPr>
          <a:xfrm>
            <a:off x="793800" y="514188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portfolioService.ts: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Manages freelancer portfolios, allowing creation and storage of project details and images.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Text 120"/>
          <p:cNvSpPr/>
          <p:nvPr/>
        </p:nvSpPr>
        <p:spPr>
          <a:xfrm>
            <a:off x="793800" y="584604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skillService.ts: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Handles adding skills to user profiles by pushing new skills to the user's skill array.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Text 121"/>
          <p:cNvSpPr/>
          <p:nvPr/>
        </p:nvSpPr>
        <p:spPr>
          <a:xfrm>
            <a:off x="7565040" y="373284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reviewService.ts: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Manages job reviews, ensuring reviews are submitted only for completed jobs and preventing self-reviews.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Text 122"/>
          <p:cNvSpPr/>
          <p:nvPr/>
        </p:nvSpPr>
        <p:spPr>
          <a:xfrm>
            <a:off x="7565040" y="4437360"/>
            <a:ext cx="62784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1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adminService.ts: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Provides administrative functionalities, such as suspending users, to maintain platform integrity.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 123"/>
          <p:cNvSpPr/>
          <p:nvPr/>
        </p:nvSpPr>
        <p:spPr>
          <a:xfrm>
            <a:off x="793800" y="1374840"/>
            <a:ext cx="1304172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Frontend Implementation Details: Next.js &amp; React Query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Text 124"/>
          <p:cNvSpPr/>
          <p:nvPr/>
        </p:nvSpPr>
        <p:spPr>
          <a:xfrm>
            <a:off x="793800" y="301176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Our frontend is built with Next.js for server-side rendering and routing, Tailwind CSS for styling, and React Query for efficient data fetching and state management. This stack ensures a fast, responsive, and maintainable user interface.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4" name="Image 16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93800" y="3870360"/>
            <a:ext cx="495000" cy="49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5" name="Text 125"/>
          <p:cNvSpPr/>
          <p:nvPr/>
        </p:nvSpPr>
        <p:spPr>
          <a:xfrm>
            <a:off x="793800" y="461448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Next.js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Text 126"/>
          <p:cNvSpPr/>
          <p:nvPr/>
        </p:nvSpPr>
        <p:spPr>
          <a:xfrm>
            <a:off x="793800" y="5043600"/>
            <a:ext cx="418104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Enables SSR for improved performance and SEO, alongside robust routing capabilities.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7" name="Image 17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23960" y="3870360"/>
            <a:ext cx="495000" cy="49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8" name="Text 127"/>
          <p:cNvSpPr/>
          <p:nvPr/>
        </p:nvSpPr>
        <p:spPr>
          <a:xfrm>
            <a:off x="5223960" y="461448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Tailwind CSS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Text 128"/>
          <p:cNvSpPr/>
          <p:nvPr/>
        </p:nvSpPr>
        <p:spPr>
          <a:xfrm>
            <a:off x="5223960" y="5043600"/>
            <a:ext cx="418140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Provides a utility-first approach to styling, accelerating development and ensuring consistent design.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Image 18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654480" y="3870360"/>
            <a:ext cx="495000" cy="49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1" name="Text 129"/>
          <p:cNvSpPr/>
          <p:nvPr/>
        </p:nvSpPr>
        <p:spPr>
          <a:xfrm>
            <a:off x="9654480" y="461448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React Query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Text 130"/>
          <p:cNvSpPr/>
          <p:nvPr/>
        </p:nvSpPr>
        <p:spPr>
          <a:xfrm>
            <a:off x="9654480" y="5043600"/>
            <a:ext cx="4181400" cy="95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Manages server state, caching, and data synchronization, reducing boilerplate and improving user experience.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Text 131"/>
          <p:cNvSpPr/>
          <p:nvPr/>
        </p:nvSpPr>
        <p:spPr>
          <a:xfrm>
            <a:off x="793800" y="621936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app/layout.tsx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wraps the application with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AuthProvider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and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QueryClientProvider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, centralizing authentication and data fetching contexts. The </a:t>
            </a:r>
            <a:r>
              <a:rPr lang="en-US" sz="15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dashboard/page.tsx</a:t>
            </a: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dynamically renders dashboards based on user roles, ensuring personalized experiences.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793800" y="696240"/>
            <a:ext cx="925056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Introduction to Tibeb Skill Marketplace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1"/>
          <p:cNvSpPr/>
          <p:nvPr/>
        </p:nvSpPr>
        <p:spPr>
          <a:xfrm>
            <a:off x="793800" y="171324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Tibeb Skill Marketplace is a comprehensive full-stack web application designed to revolutionize freelance work in Ethiopia. It provides a secure and efficient platform for connecting clients with skilled freelancers, addressing critical gaps in the local freelance ecosystem.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Shape 2"/>
          <p:cNvSpPr/>
          <p:nvPr/>
        </p:nvSpPr>
        <p:spPr>
          <a:xfrm>
            <a:off x="793800" y="2571480"/>
            <a:ext cx="6421320" cy="1951200"/>
          </a:xfrm>
          <a:prstGeom prst="roundRect">
            <a:avLst>
              <a:gd name="adj" fmla="val 4270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hape 3"/>
          <p:cNvSpPr/>
          <p:nvPr/>
        </p:nvSpPr>
        <p:spPr>
          <a:xfrm>
            <a:off x="999720" y="277776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63520" y="294120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 4"/>
          <p:cNvSpPr/>
          <p:nvPr/>
        </p:nvSpPr>
        <p:spPr>
          <a:xfrm>
            <a:off x="999720" y="3571200"/>
            <a:ext cx="30394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User Registration &amp; Roles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5"/>
          <p:cNvSpPr/>
          <p:nvPr/>
        </p:nvSpPr>
        <p:spPr>
          <a:xfrm>
            <a:off x="999720" y="4000680"/>
            <a:ext cx="60091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Secure user onboarding with role-based dashboards.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Shape 6"/>
          <p:cNvSpPr/>
          <p:nvPr/>
        </p:nvSpPr>
        <p:spPr>
          <a:xfrm>
            <a:off x="7414200" y="2571480"/>
            <a:ext cx="6421320" cy="1951200"/>
          </a:xfrm>
          <a:prstGeom prst="roundRect">
            <a:avLst>
              <a:gd name="adj" fmla="val 4270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7"/>
          <p:cNvSpPr/>
          <p:nvPr/>
        </p:nvSpPr>
        <p:spPr>
          <a:xfrm>
            <a:off x="7620480" y="277776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4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783920" y="294120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Text 8"/>
          <p:cNvSpPr/>
          <p:nvPr/>
        </p:nvSpPr>
        <p:spPr>
          <a:xfrm>
            <a:off x="7620480" y="3571200"/>
            <a:ext cx="343944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 &amp; Proposal Management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9"/>
          <p:cNvSpPr/>
          <p:nvPr/>
        </p:nvSpPr>
        <p:spPr>
          <a:xfrm>
            <a:off x="7620480" y="4000680"/>
            <a:ext cx="60091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Streamlined job posting, browsing, and proposal submission.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10"/>
          <p:cNvSpPr/>
          <p:nvPr/>
        </p:nvSpPr>
        <p:spPr>
          <a:xfrm>
            <a:off x="793800" y="4722480"/>
            <a:ext cx="6421320" cy="1951200"/>
          </a:xfrm>
          <a:prstGeom prst="roundRect">
            <a:avLst>
              <a:gd name="adj" fmla="val 4270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11"/>
          <p:cNvSpPr/>
          <p:nvPr/>
        </p:nvSpPr>
        <p:spPr>
          <a:xfrm>
            <a:off x="999720" y="492840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9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163520" y="509184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 12"/>
          <p:cNvSpPr/>
          <p:nvPr/>
        </p:nvSpPr>
        <p:spPr>
          <a:xfrm>
            <a:off x="999720" y="5722200"/>
            <a:ext cx="24796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Contracts &amp; Escrow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13"/>
          <p:cNvSpPr/>
          <p:nvPr/>
        </p:nvSpPr>
        <p:spPr>
          <a:xfrm>
            <a:off x="999720" y="6151320"/>
            <a:ext cx="60091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Formalized agreements and secure payment processing.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14"/>
          <p:cNvSpPr/>
          <p:nvPr/>
        </p:nvSpPr>
        <p:spPr>
          <a:xfrm>
            <a:off x="7414200" y="4722480"/>
            <a:ext cx="6421320" cy="1951200"/>
          </a:xfrm>
          <a:prstGeom prst="roundRect">
            <a:avLst>
              <a:gd name="adj" fmla="val 4270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15"/>
          <p:cNvSpPr/>
          <p:nvPr/>
        </p:nvSpPr>
        <p:spPr>
          <a:xfrm>
            <a:off x="7620480" y="4928400"/>
            <a:ext cx="594360" cy="594360"/>
          </a:xfrm>
          <a:prstGeom prst="roundRect">
            <a:avLst>
              <a:gd name="adj" fmla="val 15358451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783920" y="5091840"/>
            <a:ext cx="266760" cy="26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16"/>
          <p:cNvSpPr/>
          <p:nvPr/>
        </p:nvSpPr>
        <p:spPr>
          <a:xfrm>
            <a:off x="7620480" y="5722200"/>
            <a:ext cx="318600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Real-time Communication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17"/>
          <p:cNvSpPr/>
          <p:nvPr/>
        </p:nvSpPr>
        <p:spPr>
          <a:xfrm>
            <a:off x="7620480" y="6151320"/>
            <a:ext cx="60091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Instant messaging and notifications for seamless interaction.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18"/>
          <p:cNvSpPr/>
          <p:nvPr/>
        </p:nvSpPr>
        <p:spPr>
          <a:xfrm>
            <a:off x="793800" y="689796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implementation prioritized robust backend logic for data integrity, a user-friendly frontend for optimal experience, and well-defined APIs for future integration.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 132"/>
          <p:cNvSpPr/>
          <p:nvPr/>
        </p:nvSpPr>
        <p:spPr>
          <a:xfrm>
            <a:off x="1680840" y="660240"/>
            <a:ext cx="88099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01"/>
              </a:lnSpc>
              <a:tabLst>
                <a:tab algn="l" pos="0"/>
              </a:tabLst>
            </a:pPr>
            <a:r>
              <a:rPr lang="en-US" sz="305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Frontend Implementation Details: Key Features</a:t>
            </a:r>
            <a:endParaRPr lang="en-US" sz="3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Text 133"/>
          <p:cNvSpPr/>
          <p:nvPr/>
        </p:nvSpPr>
        <p:spPr>
          <a:xfrm>
            <a:off x="1680840" y="1459080"/>
            <a:ext cx="1126764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frontend implements critical features such as authentication, job browsing, proposal submission, real-time messaging, and notifications, all designed for a seamless user experience.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Shape 46"/>
          <p:cNvSpPr/>
          <p:nvPr/>
        </p:nvSpPr>
        <p:spPr>
          <a:xfrm>
            <a:off x="1680840" y="2133000"/>
            <a:ext cx="349560" cy="349560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Text 134"/>
          <p:cNvSpPr/>
          <p:nvPr/>
        </p:nvSpPr>
        <p:spPr>
          <a:xfrm>
            <a:off x="1739160" y="216216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8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Text 135"/>
          <p:cNvSpPr/>
          <p:nvPr/>
        </p:nvSpPr>
        <p:spPr>
          <a:xfrm>
            <a:off x="2187360" y="2186640"/>
            <a:ext cx="19476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Authentication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Text 136"/>
          <p:cNvSpPr/>
          <p:nvPr/>
        </p:nvSpPr>
        <p:spPr>
          <a:xfrm>
            <a:off x="2187360" y="2523600"/>
            <a:ext cx="107611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</a:t>
            </a:r>
            <a:r>
              <a:rPr lang="en-US" sz="120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AuthProvider</a:t>
            </a: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manages user state and tokens, persisting login status. Login forms interact with the backend API to authenticate users and store JWTs.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Shape 47"/>
          <p:cNvSpPr/>
          <p:nvPr/>
        </p:nvSpPr>
        <p:spPr>
          <a:xfrm>
            <a:off x="1680840" y="3092400"/>
            <a:ext cx="349560" cy="349560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1" name="Text 137"/>
          <p:cNvSpPr/>
          <p:nvPr/>
        </p:nvSpPr>
        <p:spPr>
          <a:xfrm>
            <a:off x="1739160" y="312156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8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Text 138"/>
          <p:cNvSpPr/>
          <p:nvPr/>
        </p:nvSpPr>
        <p:spPr>
          <a:xfrm>
            <a:off x="2187360" y="3146040"/>
            <a:ext cx="19476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 Browsing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Text 139"/>
          <p:cNvSpPr/>
          <p:nvPr/>
        </p:nvSpPr>
        <p:spPr>
          <a:xfrm>
            <a:off x="2187360" y="3483000"/>
            <a:ext cx="107611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</a:t>
            </a:r>
            <a:r>
              <a:rPr lang="en-US" sz="120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JobsComponent</a:t>
            </a: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fetches and displays job listings using React Query, supporting search and filtering by status.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Shape 48"/>
          <p:cNvSpPr/>
          <p:nvPr/>
        </p:nvSpPr>
        <p:spPr>
          <a:xfrm>
            <a:off x="1680840" y="4051440"/>
            <a:ext cx="349560" cy="349560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5" name="Text 140"/>
          <p:cNvSpPr/>
          <p:nvPr/>
        </p:nvSpPr>
        <p:spPr>
          <a:xfrm>
            <a:off x="1739160" y="408096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8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3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Text 141"/>
          <p:cNvSpPr/>
          <p:nvPr/>
        </p:nvSpPr>
        <p:spPr>
          <a:xfrm>
            <a:off x="2187360" y="4105080"/>
            <a:ext cx="198792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Proposal Submission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Text 142"/>
          <p:cNvSpPr/>
          <p:nvPr/>
        </p:nvSpPr>
        <p:spPr>
          <a:xfrm>
            <a:off x="2187360" y="4442400"/>
            <a:ext cx="107611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</a:t>
            </a:r>
            <a:r>
              <a:rPr lang="en-US" sz="120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ProposalForm</a:t>
            </a: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allows freelancers to submit proposals, handling form data and API interactions.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Shape 49"/>
          <p:cNvSpPr/>
          <p:nvPr/>
        </p:nvSpPr>
        <p:spPr>
          <a:xfrm>
            <a:off x="1680840" y="5010840"/>
            <a:ext cx="349560" cy="349560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9" name="Text 143"/>
          <p:cNvSpPr/>
          <p:nvPr/>
        </p:nvSpPr>
        <p:spPr>
          <a:xfrm>
            <a:off x="1739160" y="504000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8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4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Text 144"/>
          <p:cNvSpPr/>
          <p:nvPr/>
        </p:nvSpPr>
        <p:spPr>
          <a:xfrm>
            <a:off x="2187360" y="5064480"/>
            <a:ext cx="19476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Messaging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Text 145"/>
          <p:cNvSpPr/>
          <p:nvPr/>
        </p:nvSpPr>
        <p:spPr>
          <a:xfrm>
            <a:off x="2187360" y="5401440"/>
            <a:ext cx="107611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</a:t>
            </a:r>
            <a:r>
              <a:rPr lang="en-US" sz="120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MessageComponent</a:t>
            </a: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uses Socket.io for real-time message updates, displaying new messages as they arrive.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Shape 50"/>
          <p:cNvSpPr/>
          <p:nvPr/>
        </p:nvSpPr>
        <p:spPr>
          <a:xfrm>
            <a:off x="1680840" y="5970240"/>
            <a:ext cx="349560" cy="349560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3" name="Text 146"/>
          <p:cNvSpPr/>
          <p:nvPr/>
        </p:nvSpPr>
        <p:spPr>
          <a:xfrm>
            <a:off x="1739160" y="599940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8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5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Text 147"/>
          <p:cNvSpPr/>
          <p:nvPr/>
        </p:nvSpPr>
        <p:spPr>
          <a:xfrm>
            <a:off x="2187360" y="6023880"/>
            <a:ext cx="194760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Notifications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Text 148"/>
          <p:cNvSpPr/>
          <p:nvPr/>
        </p:nvSpPr>
        <p:spPr>
          <a:xfrm>
            <a:off x="2187360" y="6360840"/>
            <a:ext cx="107611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</a:t>
            </a:r>
            <a:r>
              <a:rPr lang="en-US" sz="120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NotificationList</a:t>
            </a: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fetches and displays user notifications, keeping users informed of important events.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Shape 51"/>
          <p:cNvSpPr/>
          <p:nvPr/>
        </p:nvSpPr>
        <p:spPr>
          <a:xfrm>
            <a:off x="1680840" y="6929280"/>
            <a:ext cx="349560" cy="349560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7" name="Text 149"/>
          <p:cNvSpPr/>
          <p:nvPr/>
        </p:nvSpPr>
        <p:spPr>
          <a:xfrm>
            <a:off x="1739160" y="6958800"/>
            <a:ext cx="2329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800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6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Text 150"/>
          <p:cNvSpPr/>
          <p:nvPr/>
        </p:nvSpPr>
        <p:spPr>
          <a:xfrm>
            <a:off x="2187360" y="6982920"/>
            <a:ext cx="23871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Portfolio, Skills &amp; Reviews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Text 151"/>
          <p:cNvSpPr/>
          <p:nvPr/>
        </p:nvSpPr>
        <p:spPr>
          <a:xfrm>
            <a:off x="2187360" y="7320240"/>
            <a:ext cx="1076112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Dedicated forms and components manage user portfolios, skill additions, and review submissions, enhancing user profiles and platform credibility.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0"/>
          <p:cNvSpPr/>
          <p:nvPr/>
        </p:nvSpPr>
        <p:spPr>
          <a:xfrm>
            <a:off x="793800" y="1589760"/>
            <a:ext cx="1287324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Background &amp; Motivation: Bridging the Freelance Gap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"/>
          <p:cNvSpPr/>
          <p:nvPr/>
        </p:nvSpPr>
        <p:spPr>
          <a:xfrm>
            <a:off x="793800" y="260676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Freelancing in Ethiopia faces significant challenges, primarily due to the limitations of international platforms and the inherent unreliability of informal local channels. Tibeb was conceived to offer a secure, localized alternative.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793800" y="3663360"/>
            <a:ext cx="513576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23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Challenges in Freelancing</a:t>
            </a:r>
            <a:endParaRPr lang="en-US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793800" y="4233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Barriers to entry on international platforms.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4"/>
          <p:cNvSpPr/>
          <p:nvPr/>
        </p:nvSpPr>
        <p:spPr>
          <a:xfrm>
            <a:off x="793800" y="4620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Lack of trust and security in informal local arrangements.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793800" y="5007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Absence of reliable payment and contract mechanisms.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793800" y="5394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Limited visibility for local talent.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7"/>
          <p:cNvSpPr/>
          <p:nvPr/>
        </p:nvSpPr>
        <p:spPr>
          <a:xfrm>
            <a:off x="7565040" y="3663360"/>
            <a:ext cx="297612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23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 Solution</a:t>
            </a:r>
            <a:endParaRPr lang="en-US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8"/>
          <p:cNvSpPr/>
          <p:nvPr/>
        </p:nvSpPr>
        <p:spPr>
          <a:xfrm>
            <a:off x="7565040" y="4233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 secure, local platform tailored to Ethiopian context.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9"/>
          <p:cNvSpPr/>
          <p:nvPr/>
        </p:nvSpPr>
        <p:spPr>
          <a:xfrm>
            <a:off x="7565040" y="4620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Integrated escrow system for payment protection.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10"/>
          <p:cNvSpPr/>
          <p:nvPr/>
        </p:nvSpPr>
        <p:spPr>
          <a:xfrm>
            <a:off x="7565040" y="5007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Real-time features for efficient collaboration.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11"/>
          <p:cNvSpPr/>
          <p:nvPr/>
        </p:nvSpPr>
        <p:spPr>
          <a:xfrm>
            <a:off x="7565040" y="53946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Empowering local freelancers and clients.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12"/>
          <p:cNvSpPr/>
          <p:nvPr/>
        </p:nvSpPr>
        <p:spPr>
          <a:xfrm>
            <a:off x="793800" y="600480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0"/>
          <p:cNvSpPr/>
          <p:nvPr/>
        </p:nvSpPr>
        <p:spPr>
          <a:xfrm>
            <a:off x="1639440" y="678240"/>
            <a:ext cx="113418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49"/>
              </a:lnSpc>
              <a:tabLst>
                <a:tab algn="l" pos="0"/>
              </a:tabLst>
            </a:pPr>
            <a:r>
              <a:rPr lang="en-US" sz="305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Problem Statement: Addressing Key Freelance Inefficiencies</a:t>
            </a:r>
            <a:endParaRPr lang="en-US" sz="3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1639440" y="1482840"/>
            <a:ext cx="113500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existing freelance landscape in Ethiopia is plagued by several critical issues that hinder growth and trust. Tibeb directly addresses these pain points through targeted solutions.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Image 0" descr="preencoded.png"/>
          <p:cNvPicPr/>
          <p:nvPr/>
        </p:nvPicPr>
        <p:blipFill>
          <a:blip r:embed="rId1"/>
          <a:stretch/>
        </p:blipFill>
        <p:spPr>
          <a:xfrm>
            <a:off x="1639440" y="2161800"/>
            <a:ext cx="784080" cy="94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 2"/>
          <p:cNvSpPr/>
          <p:nvPr/>
        </p:nvSpPr>
        <p:spPr>
          <a:xfrm>
            <a:off x="2581560" y="2318760"/>
            <a:ext cx="196164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Insecure Identities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3"/>
          <p:cNvSpPr/>
          <p:nvPr/>
        </p:nvSpPr>
        <p:spPr>
          <a:xfrm>
            <a:off x="2581560" y="2658240"/>
            <a:ext cx="1040832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Lack of verification leads to distrust and fraud.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Image 1" descr="preencoded.png"/>
          <p:cNvPicPr/>
          <p:nvPr/>
        </p:nvPicPr>
        <p:blipFill>
          <a:blip r:embed="rId2"/>
          <a:stretch/>
        </p:blipFill>
        <p:spPr>
          <a:xfrm>
            <a:off x="1639440" y="3103920"/>
            <a:ext cx="784080" cy="94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 4"/>
          <p:cNvSpPr/>
          <p:nvPr/>
        </p:nvSpPr>
        <p:spPr>
          <a:xfrm>
            <a:off x="2581560" y="3260880"/>
            <a:ext cx="229644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Unstructured Workflows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2581560" y="3600360"/>
            <a:ext cx="1040832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Inefficient project management and task allocation.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Image 2" descr="preencoded.png"/>
          <p:cNvPicPr/>
          <p:nvPr/>
        </p:nvPicPr>
        <p:blipFill>
          <a:blip r:embed="rId3"/>
          <a:stretch/>
        </p:blipFill>
        <p:spPr>
          <a:xfrm>
            <a:off x="1639440" y="4046040"/>
            <a:ext cx="784080" cy="94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6"/>
          <p:cNvSpPr/>
          <p:nvPr/>
        </p:nvSpPr>
        <p:spPr>
          <a:xfrm>
            <a:off x="2581560" y="4203000"/>
            <a:ext cx="203076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Vulnerable Payments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7"/>
          <p:cNvSpPr/>
          <p:nvPr/>
        </p:nvSpPr>
        <p:spPr>
          <a:xfrm>
            <a:off x="2581560" y="4542480"/>
            <a:ext cx="1040832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Risk of non-payment or payment disputes.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Image 3" descr="preencoded.png"/>
          <p:cNvPicPr/>
          <p:nvPr/>
        </p:nvPicPr>
        <p:blipFill>
          <a:blip r:embed="rId4"/>
          <a:stretch/>
        </p:blipFill>
        <p:spPr>
          <a:xfrm>
            <a:off x="1639440" y="4988160"/>
            <a:ext cx="784080" cy="94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 8"/>
          <p:cNvSpPr/>
          <p:nvPr/>
        </p:nvSpPr>
        <p:spPr>
          <a:xfrm>
            <a:off x="2581560" y="5145120"/>
            <a:ext cx="275076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Fragmented Communication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9"/>
          <p:cNvSpPr/>
          <p:nvPr/>
        </p:nvSpPr>
        <p:spPr>
          <a:xfrm>
            <a:off x="2581560" y="5484600"/>
            <a:ext cx="1040832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Difficulty in coordinating and tracking project discussions.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" name="Image 4" descr="preencoded.png"/>
          <p:cNvPicPr/>
          <p:nvPr/>
        </p:nvPicPr>
        <p:blipFill>
          <a:blip r:embed="rId5"/>
          <a:stretch/>
        </p:blipFill>
        <p:spPr>
          <a:xfrm>
            <a:off x="1639440" y="5930280"/>
            <a:ext cx="784080" cy="94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 10"/>
          <p:cNvSpPr/>
          <p:nvPr/>
        </p:nvSpPr>
        <p:spPr>
          <a:xfrm>
            <a:off x="2581560" y="6087240"/>
            <a:ext cx="196164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lang="en-US" sz="15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Lack of Trust Tools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11"/>
          <p:cNvSpPr/>
          <p:nvPr/>
        </p:nvSpPr>
        <p:spPr>
          <a:xfrm>
            <a:off x="2581560" y="6426720"/>
            <a:ext cx="1040832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Absence of reputation systems and formal agreements.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12"/>
          <p:cNvSpPr/>
          <p:nvPr/>
        </p:nvSpPr>
        <p:spPr>
          <a:xfrm>
            <a:off x="1639440" y="7048800"/>
            <a:ext cx="113500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0"/>
          <p:cNvSpPr/>
          <p:nvPr/>
        </p:nvSpPr>
        <p:spPr>
          <a:xfrm>
            <a:off x="912600" y="759240"/>
            <a:ext cx="11652840" cy="55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51"/>
              </a:lnSpc>
              <a:tabLst>
                <a:tab algn="l" pos="0"/>
              </a:tabLst>
            </a:pPr>
            <a:r>
              <a:rPr lang="en-US" sz="345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Project Objectives: Building a Comprehensive Platform</a:t>
            </a:r>
            <a:endParaRPr lang="en-US" sz="3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"/>
          <p:cNvSpPr/>
          <p:nvPr/>
        </p:nvSpPr>
        <p:spPr>
          <a:xfrm>
            <a:off x="912600" y="1667160"/>
            <a:ext cx="1280448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primary objectives of the Tibeb Skill Marketplace project were to develop a full-stack application that provides a secure, efficient, and feature-rich environment for freelance work.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2"/>
          <p:cNvSpPr/>
          <p:nvPr/>
        </p:nvSpPr>
        <p:spPr>
          <a:xfrm>
            <a:off x="912600" y="243288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01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Shape 3"/>
          <p:cNvSpPr/>
          <p:nvPr/>
        </p:nvSpPr>
        <p:spPr>
          <a:xfrm>
            <a:off x="912600" y="2710800"/>
            <a:ext cx="41493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4"/>
          <p:cNvSpPr/>
          <p:nvPr/>
        </p:nvSpPr>
        <p:spPr>
          <a:xfrm>
            <a:off x="912600" y="2845080"/>
            <a:ext cx="239796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Secure Authentication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5"/>
          <p:cNvSpPr/>
          <p:nvPr/>
        </p:nvSpPr>
        <p:spPr>
          <a:xfrm>
            <a:off x="912600" y="3228120"/>
            <a:ext cx="414936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Implement robust user registration and login with JWT and OTP.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5239800" y="243288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02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7"/>
          <p:cNvSpPr/>
          <p:nvPr/>
        </p:nvSpPr>
        <p:spPr>
          <a:xfrm>
            <a:off x="5239800" y="2710800"/>
            <a:ext cx="41493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8"/>
          <p:cNvSpPr/>
          <p:nvPr/>
        </p:nvSpPr>
        <p:spPr>
          <a:xfrm>
            <a:off x="5239800" y="2845080"/>
            <a:ext cx="22132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 Management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9"/>
          <p:cNvSpPr/>
          <p:nvPr/>
        </p:nvSpPr>
        <p:spPr>
          <a:xfrm>
            <a:off x="5239800" y="3228120"/>
            <a:ext cx="414936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Enable seamless job posting, browsing, and search functionalities.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10"/>
          <p:cNvSpPr/>
          <p:nvPr/>
        </p:nvSpPr>
        <p:spPr>
          <a:xfrm>
            <a:off x="9567360" y="243288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03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11"/>
          <p:cNvSpPr/>
          <p:nvPr/>
        </p:nvSpPr>
        <p:spPr>
          <a:xfrm>
            <a:off x="9567360" y="2710800"/>
            <a:ext cx="41493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2"/>
          <p:cNvSpPr/>
          <p:nvPr/>
        </p:nvSpPr>
        <p:spPr>
          <a:xfrm>
            <a:off x="9567360" y="2845080"/>
            <a:ext cx="3034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Proposal &amp; Contract System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3"/>
          <p:cNvSpPr/>
          <p:nvPr/>
        </p:nvSpPr>
        <p:spPr>
          <a:xfrm>
            <a:off x="9567360" y="3228120"/>
            <a:ext cx="414936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Facilitate proposal submission and formal contract management.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14"/>
          <p:cNvSpPr/>
          <p:nvPr/>
        </p:nvSpPr>
        <p:spPr>
          <a:xfrm>
            <a:off x="912600" y="410472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04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Shape 15"/>
          <p:cNvSpPr/>
          <p:nvPr/>
        </p:nvSpPr>
        <p:spPr>
          <a:xfrm>
            <a:off x="912600" y="4382640"/>
            <a:ext cx="41493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6"/>
          <p:cNvSpPr/>
          <p:nvPr/>
        </p:nvSpPr>
        <p:spPr>
          <a:xfrm>
            <a:off x="912600" y="4516920"/>
            <a:ext cx="226872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Real-time Messaging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17"/>
          <p:cNvSpPr/>
          <p:nvPr/>
        </p:nvSpPr>
        <p:spPr>
          <a:xfrm>
            <a:off x="912600" y="4899960"/>
            <a:ext cx="414936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Integrate instant communication between users.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18"/>
          <p:cNvSpPr/>
          <p:nvPr/>
        </p:nvSpPr>
        <p:spPr>
          <a:xfrm>
            <a:off x="5239800" y="410472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05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19"/>
          <p:cNvSpPr/>
          <p:nvPr/>
        </p:nvSpPr>
        <p:spPr>
          <a:xfrm>
            <a:off x="5239800" y="4382640"/>
            <a:ext cx="41493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20"/>
          <p:cNvSpPr/>
          <p:nvPr/>
        </p:nvSpPr>
        <p:spPr>
          <a:xfrm>
            <a:off x="5239800" y="4516920"/>
            <a:ext cx="22132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Payment Integration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21"/>
          <p:cNvSpPr/>
          <p:nvPr/>
        </p:nvSpPr>
        <p:spPr>
          <a:xfrm>
            <a:off x="5239800" y="4899960"/>
            <a:ext cx="414936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Implement secure escrow payments via local gateways.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22"/>
          <p:cNvSpPr/>
          <p:nvPr/>
        </p:nvSpPr>
        <p:spPr>
          <a:xfrm>
            <a:off x="9567360" y="410472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06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Shape 23"/>
          <p:cNvSpPr/>
          <p:nvPr/>
        </p:nvSpPr>
        <p:spPr>
          <a:xfrm>
            <a:off x="9567360" y="4382640"/>
            <a:ext cx="414936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24"/>
          <p:cNvSpPr/>
          <p:nvPr/>
        </p:nvSpPr>
        <p:spPr>
          <a:xfrm>
            <a:off x="9567360" y="4516920"/>
            <a:ext cx="26312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User Profiles &amp; Portfolios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25"/>
          <p:cNvSpPr/>
          <p:nvPr/>
        </p:nvSpPr>
        <p:spPr>
          <a:xfrm>
            <a:off x="9567360" y="4899960"/>
            <a:ext cx="414936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Allow users to manage profiles, skills, and showcase portfolios.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26"/>
          <p:cNvSpPr/>
          <p:nvPr/>
        </p:nvSpPr>
        <p:spPr>
          <a:xfrm>
            <a:off x="912600" y="5776560"/>
            <a:ext cx="1760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Light"/>
                <a:ea typeface="Mona Sans Light"/>
              </a:rPr>
              <a:t>07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Shape 27"/>
          <p:cNvSpPr/>
          <p:nvPr/>
        </p:nvSpPr>
        <p:spPr>
          <a:xfrm>
            <a:off x="912600" y="6054480"/>
            <a:ext cx="12804120" cy="21960"/>
          </a:xfrm>
          <a:prstGeom prst="rect">
            <a:avLst/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28"/>
          <p:cNvSpPr/>
          <p:nvPr/>
        </p:nvSpPr>
        <p:spPr>
          <a:xfrm>
            <a:off x="912600" y="6188760"/>
            <a:ext cx="251676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Reviews &amp; Notifications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29"/>
          <p:cNvSpPr/>
          <p:nvPr/>
        </p:nvSpPr>
        <p:spPr>
          <a:xfrm>
            <a:off x="912600" y="6571800"/>
            <a:ext cx="1280412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Develop a review system and real-time notification alerts.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30"/>
          <p:cNvSpPr/>
          <p:nvPr/>
        </p:nvSpPr>
        <p:spPr>
          <a:xfrm>
            <a:off x="912600" y="7187040"/>
            <a:ext cx="1280448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These objectives collectively aim to create a holistic platform that addresses the diverse needs of the freelance community.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0"/>
          <p:cNvSpPr/>
          <p:nvPr/>
        </p:nvSpPr>
        <p:spPr>
          <a:xfrm>
            <a:off x="793800" y="587520"/>
            <a:ext cx="1078380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Scope of Work: Core Features and Exclusions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1"/>
          <p:cNvSpPr/>
          <p:nvPr/>
        </p:nvSpPr>
        <p:spPr>
          <a:xfrm>
            <a:off x="793800" y="1604520"/>
            <a:ext cx="1304172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scope of the Tibeb Skill Marketplace project focused on developing a robust web application with essential functionalities, while clearly defining areas that were outside the initial implementation.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2"/>
          <p:cNvSpPr/>
          <p:nvPr/>
        </p:nvSpPr>
        <p:spPr>
          <a:xfrm>
            <a:off x="793800" y="2661120"/>
            <a:ext cx="297612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lang="en-US" sz="23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Included in Scope</a:t>
            </a:r>
            <a:endParaRPr lang="en-US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3"/>
          <p:cNvSpPr/>
          <p:nvPr/>
        </p:nvSpPr>
        <p:spPr>
          <a:xfrm>
            <a:off x="793800" y="323172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Full web application development.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4"/>
          <p:cNvSpPr/>
          <p:nvPr/>
        </p:nvSpPr>
        <p:spPr>
          <a:xfrm>
            <a:off x="793800" y="361872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Role-based user dashboards (Client, Freelancer, Admin).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5"/>
          <p:cNvSpPr/>
          <p:nvPr/>
        </p:nvSpPr>
        <p:spPr>
          <a:xfrm>
            <a:off x="793800" y="4005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Comprehensive job posting and management system.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793800" y="4392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Proposal submission and acceptance flows.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7"/>
          <p:cNvSpPr/>
          <p:nvPr/>
        </p:nvSpPr>
        <p:spPr>
          <a:xfrm>
            <a:off x="793800" y="4779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Formal contract creation and management.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8"/>
          <p:cNvSpPr/>
          <p:nvPr/>
        </p:nvSpPr>
        <p:spPr>
          <a:xfrm>
            <a:off x="793800" y="5166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Real-time messaging capabilities.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9"/>
          <p:cNvSpPr/>
          <p:nvPr/>
        </p:nvSpPr>
        <p:spPr>
          <a:xfrm>
            <a:off x="793800" y="5553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Secure payment integration (Chapa).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10"/>
          <p:cNvSpPr/>
          <p:nvPr/>
        </p:nvSpPr>
        <p:spPr>
          <a:xfrm>
            <a:off x="793800" y="5940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User profile, portfolio, and skill management.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11"/>
          <p:cNvSpPr/>
          <p:nvPr/>
        </p:nvSpPr>
        <p:spPr>
          <a:xfrm>
            <a:off x="793800" y="6327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Review and rating system.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 12"/>
          <p:cNvSpPr/>
          <p:nvPr/>
        </p:nvSpPr>
        <p:spPr>
          <a:xfrm>
            <a:off x="793800" y="671400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52586b"/>
              </a:buClr>
              <a:buFont typeface="Symbol" charset="2"/>
              <a:buChar char=""/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Notification system.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13"/>
          <p:cNvSpPr/>
          <p:nvPr/>
        </p:nvSpPr>
        <p:spPr>
          <a:xfrm>
            <a:off x="7565040" y="2661120"/>
            <a:ext cx="305244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14"/>
          <p:cNvSpPr/>
          <p:nvPr/>
        </p:nvSpPr>
        <p:spPr>
          <a:xfrm>
            <a:off x="7565040" y="323172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15"/>
          <p:cNvSpPr/>
          <p:nvPr/>
        </p:nvSpPr>
        <p:spPr>
          <a:xfrm>
            <a:off x="7565040" y="361872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7565040" y="4005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17"/>
          <p:cNvSpPr/>
          <p:nvPr/>
        </p:nvSpPr>
        <p:spPr>
          <a:xfrm>
            <a:off x="7565040" y="4392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18"/>
          <p:cNvSpPr/>
          <p:nvPr/>
        </p:nvSpPr>
        <p:spPr>
          <a:xfrm>
            <a:off x="7565040" y="4779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19"/>
          <p:cNvSpPr/>
          <p:nvPr/>
        </p:nvSpPr>
        <p:spPr>
          <a:xfrm>
            <a:off x="7565040" y="5166360"/>
            <a:ext cx="6278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 20"/>
          <p:cNvSpPr/>
          <p:nvPr/>
        </p:nvSpPr>
        <p:spPr>
          <a:xfrm>
            <a:off x="793800" y="7324200"/>
            <a:ext cx="130417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This defined scope allowed for focused development, ensuring the delivery of a high-quality, functional platform within the project timeline.</a:t>
            </a:r>
            <a:endParaRPr lang="en-US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 0"/>
          <p:cNvSpPr/>
          <p:nvPr/>
        </p:nvSpPr>
        <p:spPr>
          <a:xfrm>
            <a:off x="1410120" y="954000"/>
            <a:ext cx="1109016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lang="en-US" sz="32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Functional Requirements: Detailed Implementation View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1"/>
          <p:cNvSpPr/>
          <p:nvPr/>
        </p:nvSpPr>
        <p:spPr>
          <a:xfrm>
            <a:off x="1410120" y="1791360"/>
            <a:ext cx="1180872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functional requirements outline the specific features and user interactions supported by the Tibeb Skill Marketplace, detailing their backend and frontend implementations.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Shape 2"/>
          <p:cNvSpPr/>
          <p:nvPr/>
        </p:nvSpPr>
        <p:spPr>
          <a:xfrm>
            <a:off x="1410120" y="2497680"/>
            <a:ext cx="5822280" cy="1508400"/>
          </a:xfrm>
          <a:prstGeom prst="roundRect">
            <a:avLst>
              <a:gd name="adj" fmla="val 7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Shape 3"/>
          <p:cNvSpPr/>
          <p:nvPr/>
        </p:nvSpPr>
        <p:spPr>
          <a:xfrm>
            <a:off x="1387440" y="2497680"/>
            <a:ext cx="90360" cy="1508400"/>
          </a:xfrm>
          <a:prstGeom prst="roundRect">
            <a:avLst>
              <a:gd name="adj" fmla="val 75042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 4"/>
          <p:cNvSpPr/>
          <p:nvPr/>
        </p:nvSpPr>
        <p:spPr>
          <a:xfrm>
            <a:off x="1665000" y="2683800"/>
            <a:ext cx="249840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User Registration &amp; Login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 5"/>
          <p:cNvSpPr/>
          <p:nvPr/>
        </p:nvSpPr>
        <p:spPr>
          <a:xfrm>
            <a:off x="1665000" y="3036960"/>
            <a:ext cx="5381280" cy="78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Implemented with JWT and OTP for secure access. Backend hashes passwords and sends OTPs; frontend handles forms and token storage. (See backend authService)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Shape 6"/>
          <p:cNvSpPr/>
          <p:nvPr/>
        </p:nvSpPr>
        <p:spPr>
          <a:xfrm>
            <a:off x="7396920" y="2497680"/>
            <a:ext cx="5822280" cy="1508400"/>
          </a:xfrm>
          <a:prstGeom prst="roundRect">
            <a:avLst>
              <a:gd name="adj" fmla="val 7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Shape 7"/>
          <p:cNvSpPr/>
          <p:nvPr/>
        </p:nvSpPr>
        <p:spPr>
          <a:xfrm>
            <a:off x="7373880" y="2497680"/>
            <a:ext cx="90360" cy="1508400"/>
          </a:xfrm>
          <a:prstGeom prst="roundRect">
            <a:avLst>
              <a:gd name="adj" fmla="val 75042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8"/>
          <p:cNvSpPr/>
          <p:nvPr/>
        </p:nvSpPr>
        <p:spPr>
          <a:xfrm>
            <a:off x="7651800" y="2683800"/>
            <a:ext cx="270216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 Posting &amp; Management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 9"/>
          <p:cNvSpPr/>
          <p:nvPr/>
        </p:nvSpPr>
        <p:spPr>
          <a:xfrm>
            <a:off x="7651800" y="3036960"/>
            <a:ext cx="538128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Backend creates jobs in DRAFT/OPEN states; frontend provides intuitive forms. (Code: POST /api/jobs)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Shape 10"/>
          <p:cNvSpPr/>
          <p:nvPr/>
        </p:nvSpPr>
        <p:spPr>
          <a:xfrm>
            <a:off x="1410120" y="4170600"/>
            <a:ext cx="5822280" cy="1247040"/>
          </a:xfrm>
          <a:prstGeom prst="roundRect">
            <a:avLst>
              <a:gd name="adj" fmla="val 87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Shape 11"/>
          <p:cNvSpPr/>
          <p:nvPr/>
        </p:nvSpPr>
        <p:spPr>
          <a:xfrm>
            <a:off x="1387440" y="4170600"/>
            <a:ext cx="90360" cy="1247040"/>
          </a:xfrm>
          <a:prstGeom prst="roundRect">
            <a:avLst>
              <a:gd name="adj" fmla="val 75042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 12"/>
          <p:cNvSpPr/>
          <p:nvPr/>
        </p:nvSpPr>
        <p:spPr>
          <a:xfrm>
            <a:off x="1665000" y="4356720"/>
            <a:ext cx="224028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Job Browsing &amp; Search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13"/>
          <p:cNvSpPr/>
          <p:nvPr/>
        </p:nvSpPr>
        <p:spPr>
          <a:xfrm>
            <a:off x="1665000" y="4709880"/>
            <a:ext cx="538128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Backend utilizes </a:t>
            </a:r>
            <a:r>
              <a:rPr lang="en-US" sz="12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tsvector</a:t>
            </a: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for efficient search; frontend uses React Query for dynamic display. (Code: GET /api/jobs?search=query)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Shape 14"/>
          <p:cNvSpPr/>
          <p:nvPr/>
        </p:nvSpPr>
        <p:spPr>
          <a:xfrm>
            <a:off x="7396920" y="4170600"/>
            <a:ext cx="5822280" cy="1247040"/>
          </a:xfrm>
          <a:prstGeom prst="roundRect">
            <a:avLst>
              <a:gd name="adj" fmla="val 87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hape 15"/>
          <p:cNvSpPr/>
          <p:nvPr/>
        </p:nvSpPr>
        <p:spPr>
          <a:xfrm>
            <a:off x="7373880" y="4170600"/>
            <a:ext cx="90360" cy="1247040"/>
          </a:xfrm>
          <a:prstGeom prst="roundRect">
            <a:avLst>
              <a:gd name="adj" fmla="val 75042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 16"/>
          <p:cNvSpPr/>
          <p:nvPr/>
        </p:nvSpPr>
        <p:spPr>
          <a:xfrm>
            <a:off x="7651800" y="4356720"/>
            <a:ext cx="204120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Messaging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 17"/>
          <p:cNvSpPr/>
          <p:nvPr/>
        </p:nvSpPr>
        <p:spPr>
          <a:xfrm>
            <a:off x="7651800" y="4709880"/>
            <a:ext cx="538128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Backend persists messages, Socket.io enables real-time communication; frontend listens for new messages. (Code: </a:t>
            </a:r>
            <a:r>
              <a:rPr lang="en-US" sz="12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socket.on('message:new')</a:t>
            </a: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)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Shape 18"/>
          <p:cNvSpPr/>
          <p:nvPr/>
        </p:nvSpPr>
        <p:spPr>
          <a:xfrm>
            <a:off x="1410120" y="5582160"/>
            <a:ext cx="5822280" cy="1247040"/>
          </a:xfrm>
          <a:prstGeom prst="roundRect">
            <a:avLst>
              <a:gd name="adj" fmla="val 87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Shape 19"/>
          <p:cNvSpPr/>
          <p:nvPr/>
        </p:nvSpPr>
        <p:spPr>
          <a:xfrm>
            <a:off x="1387440" y="5582160"/>
            <a:ext cx="90360" cy="1247040"/>
          </a:xfrm>
          <a:prstGeom prst="roundRect">
            <a:avLst>
              <a:gd name="adj" fmla="val 75042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20"/>
          <p:cNvSpPr/>
          <p:nvPr/>
        </p:nvSpPr>
        <p:spPr>
          <a:xfrm>
            <a:off x="1665000" y="5768280"/>
            <a:ext cx="225540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Contract Management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 21"/>
          <p:cNvSpPr/>
          <p:nvPr/>
        </p:nvSpPr>
        <p:spPr>
          <a:xfrm>
            <a:off x="1665000" y="6121440"/>
            <a:ext cx="538128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Backend handles transactional contract acceptance; frontend displays contract status. (Code: POST /api/proposals/{id}/accept)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Shape 22"/>
          <p:cNvSpPr/>
          <p:nvPr/>
        </p:nvSpPr>
        <p:spPr>
          <a:xfrm>
            <a:off x="7396920" y="5582160"/>
            <a:ext cx="5822280" cy="1247040"/>
          </a:xfrm>
          <a:prstGeom prst="roundRect">
            <a:avLst>
              <a:gd name="adj" fmla="val 87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Shape 23"/>
          <p:cNvSpPr/>
          <p:nvPr/>
        </p:nvSpPr>
        <p:spPr>
          <a:xfrm>
            <a:off x="7373880" y="5582160"/>
            <a:ext cx="90360" cy="1247040"/>
          </a:xfrm>
          <a:prstGeom prst="roundRect">
            <a:avLst>
              <a:gd name="adj" fmla="val 75042"/>
            </a:avLst>
          </a:prstGeom>
          <a:solidFill>
            <a:srgbClr val="373b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 24"/>
          <p:cNvSpPr/>
          <p:nvPr/>
        </p:nvSpPr>
        <p:spPr>
          <a:xfrm>
            <a:off x="7651800" y="5768280"/>
            <a:ext cx="204120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Payment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 25"/>
          <p:cNvSpPr/>
          <p:nvPr/>
        </p:nvSpPr>
        <p:spPr>
          <a:xfrm>
            <a:off x="7651800" y="6121440"/>
            <a:ext cx="538128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Backend integrates with Chapa for payments; frontend redirects for secure transactions. (Code: POST /api/payments/chapa/initialize)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 26"/>
          <p:cNvSpPr/>
          <p:nvPr/>
        </p:nvSpPr>
        <p:spPr>
          <a:xfrm>
            <a:off x="1410120" y="7014240"/>
            <a:ext cx="118087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Each functional requirement was meticulously designed to ensure a seamless and secure user experience across the platform.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 0"/>
          <p:cNvSpPr/>
          <p:nvPr/>
        </p:nvSpPr>
        <p:spPr>
          <a:xfrm>
            <a:off x="758160" y="521640"/>
            <a:ext cx="13113000" cy="11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lang="en-US" sz="370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Non-Functional Requirements: Ensuring Quality and Performance</a:t>
            </a:r>
            <a:endParaRPr lang="en-US" sz="3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 1"/>
          <p:cNvSpPr/>
          <p:nvPr/>
        </p:nvSpPr>
        <p:spPr>
          <a:xfrm>
            <a:off x="758160" y="2085120"/>
            <a:ext cx="131130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Beyond core features, the Tibeb Skill Marketplace was developed with critical non-functional requirements in mind, ensuring a robust, scalable, and user-friendly application.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58160" y="2904840"/>
            <a:ext cx="567360" cy="56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Text 2"/>
          <p:cNvSpPr/>
          <p:nvPr/>
        </p:nvSpPr>
        <p:spPr>
          <a:xfrm>
            <a:off x="1563480" y="3064680"/>
            <a:ext cx="2368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Performance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Text 3"/>
          <p:cNvSpPr/>
          <p:nvPr/>
        </p:nvSpPr>
        <p:spPr>
          <a:xfrm>
            <a:off x="1563480" y="3474720"/>
            <a:ext cx="56322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Optimized with indexed </a:t>
            </a:r>
            <a:r>
              <a:rPr lang="en-US" sz="1450" b="0" u="none" strike="noStrike">
                <a:solidFill>
                  <a:srgbClr val="52586b"/>
                </a:solidFill>
                <a:effectLst/>
                <a:highlight>
                  <a:srgbClr val="f2f2f2"/>
                </a:highlight>
                <a:uFillTx/>
                <a:latin typeface="Consolas"/>
                <a:ea typeface="Consolas"/>
              </a:rPr>
              <a:t>tsvector</a:t>
            </a: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 for fast searches and efficient pagination for data loading.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3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33640" y="2904840"/>
            <a:ext cx="567360" cy="56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Text 4"/>
          <p:cNvSpPr/>
          <p:nvPr/>
        </p:nvSpPr>
        <p:spPr>
          <a:xfrm>
            <a:off x="8238960" y="3064680"/>
            <a:ext cx="2368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Usability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 5"/>
          <p:cNvSpPr/>
          <p:nvPr/>
        </p:nvSpPr>
        <p:spPr>
          <a:xfrm>
            <a:off x="8238960" y="3474720"/>
            <a:ext cx="56322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Responsive design using Tailwind CSS and intuitive role-based dashboards for enhanced user experience.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6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58160" y="4460040"/>
            <a:ext cx="567360" cy="56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Text 6"/>
          <p:cNvSpPr/>
          <p:nvPr/>
        </p:nvSpPr>
        <p:spPr>
          <a:xfrm>
            <a:off x="1563480" y="4619880"/>
            <a:ext cx="2368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Security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 7"/>
          <p:cNvSpPr/>
          <p:nvPr/>
        </p:nvSpPr>
        <p:spPr>
          <a:xfrm>
            <a:off x="1563480" y="5029920"/>
            <a:ext cx="56322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Implemented JWT, bcrypt for password hashing, and Role-Based Access Control (RBAC) for data protection.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9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433640" y="4460040"/>
            <a:ext cx="567360" cy="56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 8"/>
          <p:cNvSpPr/>
          <p:nvPr/>
        </p:nvSpPr>
        <p:spPr>
          <a:xfrm>
            <a:off x="8238960" y="4619880"/>
            <a:ext cx="2368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Reliability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9"/>
          <p:cNvSpPr/>
          <p:nvPr/>
        </p:nvSpPr>
        <p:spPr>
          <a:xfrm>
            <a:off x="8238960" y="5029920"/>
            <a:ext cx="56322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Ensured data consistency and integrity through Prisma transactions.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2" name="Image 4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58160" y="6015240"/>
            <a:ext cx="567360" cy="56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 10"/>
          <p:cNvSpPr/>
          <p:nvPr/>
        </p:nvSpPr>
        <p:spPr>
          <a:xfrm>
            <a:off x="1563480" y="6175080"/>
            <a:ext cx="2368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Scalability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Text 11"/>
          <p:cNvSpPr/>
          <p:nvPr/>
        </p:nvSpPr>
        <p:spPr>
          <a:xfrm>
            <a:off x="1563480" y="6585120"/>
            <a:ext cx="56322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Designed with a stateless and modular architecture to handle future growth and increased user load.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5" name="Image 5" descr="preencoded.png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7433640" y="6015240"/>
            <a:ext cx="567360" cy="56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Text 12"/>
          <p:cNvSpPr/>
          <p:nvPr/>
        </p:nvSpPr>
        <p:spPr>
          <a:xfrm>
            <a:off x="8238960" y="6175080"/>
            <a:ext cx="2368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Maintainability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 13"/>
          <p:cNvSpPr/>
          <p:nvPr/>
        </p:nvSpPr>
        <p:spPr>
          <a:xfrm>
            <a:off x="8238960" y="6585120"/>
            <a:ext cx="563220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Structured with clear services and comprehensive documentation for ease of future development and updates.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Text 14"/>
          <p:cNvSpPr/>
          <p:nvPr/>
        </p:nvSpPr>
        <p:spPr>
          <a:xfrm>
            <a:off x="758160" y="7404480"/>
            <a:ext cx="1311300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These non-functional aspects are crucial for the long-term success and adoption of the Tibeb platform.</a:t>
            </a:r>
            <a:endParaRPr lang="en-US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 0"/>
          <p:cNvSpPr/>
          <p:nvPr/>
        </p:nvSpPr>
        <p:spPr>
          <a:xfrm>
            <a:off x="2237760" y="386280"/>
            <a:ext cx="736416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450"/>
              </a:lnSpc>
              <a:tabLst>
                <a:tab algn="l" pos="0"/>
              </a:tabLst>
            </a:pPr>
            <a:r>
              <a:rPr lang="en-US" sz="2750" b="0" u="none" strike="noStrike">
                <a:solidFill>
                  <a:srgbClr val="373b48"/>
                </a:solidFill>
                <a:effectLst/>
                <a:uFillTx/>
                <a:latin typeface="Mona Sans Semi Bold"/>
                <a:ea typeface="Mona Sans Semi Bold"/>
              </a:rPr>
              <a:t>System Architecture: Engineer-Level Design</a:t>
            </a:r>
            <a:endParaRPr lang="en-US" sz="2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Text 1"/>
          <p:cNvSpPr/>
          <p:nvPr/>
        </p:nvSpPr>
        <p:spPr>
          <a:xfrm>
            <a:off x="2237760" y="1105920"/>
            <a:ext cx="10153440" cy="2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lang="en-US" sz="11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Tibeb Skill Marketplace employs a classic three-tier architecture, ensuring clear separation of concerns, scalability, and maintainability.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1" name="Image 0" descr="preencoded.png"/>
          <p:cNvPicPr/>
          <p:nvPr/>
        </p:nvPicPr>
        <p:blipFill>
          <a:blip r:embed="rId1"/>
          <a:stretch/>
        </p:blipFill>
        <p:spPr>
          <a:xfrm>
            <a:off x="3734640" y="1488960"/>
            <a:ext cx="7160040" cy="552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2" name="Text 2"/>
          <p:cNvSpPr/>
          <p:nvPr/>
        </p:nvSpPr>
        <p:spPr>
          <a:xfrm>
            <a:off x="6681600" y="3798360"/>
            <a:ext cx="124776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ffffff"/>
                </a:solidFill>
                <a:effectLst/>
                <a:uFillTx/>
                <a:latin typeface="Mona Sans Semi Bold"/>
                <a:ea typeface="Mona Sans Semi Bold"/>
              </a:rPr>
              <a:t>Three-tier Architecture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Text 3"/>
          <p:cNvSpPr/>
          <p:nvPr/>
        </p:nvSpPr>
        <p:spPr>
          <a:xfrm>
            <a:off x="7910280" y="5647680"/>
            <a:ext cx="185688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Prisma ORM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 4"/>
          <p:cNvSpPr/>
          <p:nvPr/>
        </p:nvSpPr>
        <p:spPr>
          <a:xfrm>
            <a:off x="7910280" y="6014520"/>
            <a:ext cx="18568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349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Query layer mapping to database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Text 5"/>
          <p:cNvSpPr/>
          <p:nvPr/>
        </p:nvSpPr>
        <p:spPr>
          <a:xfrm>
            <a:off x="4031280" y="3819600"/>
            <a:ext cx="18975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Data Flow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Text 6"/>
          <p:cNvSpPr/>
          <p:nvPr/>
        </p:nvSpPr>
        <p:spPr>
          <a:xfrm>
            <a:off x="4031280" y="4186440"/>
            <a:ext cx="18975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349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Request → backend → DB → response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Text 7"/>
          <p:cNvSpPr/>
          <p:nvPr/>
        </p:nvSpPr>
        <p:spPr>
          <a:xfrm>
            <a:off x="4813200" y="5647680"/>
            <a:ext cx="185688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Database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Text 8"/>
          <p:cNvSpPr/>
          <p:nvPr/>
        </p:nvSpPr>
        <p:spPr>
          <a:xfrm>
            <a:off x="4813200" y="6014520"/>
            <a:ext cx="18568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349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Persistent storage (Postgres, MySQL)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 9"/>
          <p:cNvSpPr/>
          <p:nvPr/>
        </p:nvSpPr>
        <p:spPr>
          <a:xfrm>
            <a:off x="8681760" y="3552480"/>
            <a:ext cx="18975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API Gateway / Backend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Text 10"/>
          <p:cNvSpPr/>
          <p:nvPr/>
        </p:nvSpPr>
        <p:spPr>
          <a:xfrm>
            <a:off x="8681760" y="4205160"/>
            <a:ext cx="18975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349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REST services handling requests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Text 11"/>
          <p:cNvSpPr/>
          <p:nvPr/>
        </p:nvSpPr>
        <p:spPr>
          <a:xfrm>
            <a:off x="6315840" y="1905840"/>
            <a:ext cx="190764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65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52586b"/>
                </a:solidFill>
                <a:effectLst/>
                <a:uFillTx/>
                <a:latin typeface="Mona Sans Semi Bold"/>
                <a:ea typeface="Mona Sans Semi Bold"/>
              </a:rPr>
              <a:t>Frontend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Text 12"/>
          <p:cNvSpPr/>
          <p:nvPr/>
        </p:nvSpPr>
        <p:spPr>
          <a:xfrm>
            <a:off x="6315840" y="2272680"/>
            <a:ext cx="19076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349"/>
              </a:lnSpc>
              <a:tabLst>
                <a:tab algn="l" pos="0"/>
              </a:tabLst>
            </a:pPr>
            <a:r>
              <a:rPr lang="en-US" sz="105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SPA using  with auth token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Text 13"/>
          <p:cNvSpPr/>
          <p:nvPr/>
        </p:nvSpPr>
        <p:spPr>
          <a:xfrm>
            <a:off x="2237760" y="7171920"/>
            <a:ext cx="1015344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lang="en-US" sz="1100" b="0" u="none" strike="noStrike">
                <a:solidFill>
                  <a:srgbClr val="52586b"/>
                </a:solidFill>
                <a:effectLst/>
                <a:uFillTx/>
                <a:latin typeface="Funnel Sans"/>
                <a:ea typeface="Funnel Sans"/>
              </a:rPr>
              <a:t>The frontend uses Axios with token headers for authentication. Backend Express routes delegate requests to services, which utilize Prisma for database queries. Real-time communication is handled by Socket.io with JWT authentication on connection. This layered approach isolates concerns, with the backend owning critical business logic for enhanced security and data integrity.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LibreOffice/25.8.4.2$Windows_X86_64 LibreOffice_project/290daaa01b999472f0c7a3890eb6a550fd74c6df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2026-01-19T23:17:48Z</dcterms:created>
  <dc:creator/>
  <dc:description/>
  <dc:language>en-US</dc:language>
  <cp:lastModifiedBy/>
  <dcterms:modified xsi:type="dcterms:W3CDTF">2026-01-20T22:38:00Z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